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C6F76-F77D-D950-80FB-73C80F04EF2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24ADD281-064A-1EF6-78B5-D8CEF5784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44A729FD-9B37-FEF7-080E-95AF6C31866B}"/>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5" name="Marcador de pie de página 4">
            <a:extLst>
              <a:ext uri="{FF2B5EF4-FFF2-40B4-BE49-F238E27FC236}">
                <a16:creationId xmlns:a16="http://schemas.microsoft.com/office/drawing/2014/main" id="{E4FD9F9B-3DBD-7141-E1BF-D763C554980E}"/>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B71C9997-8961-6CEE-38A8-D03E01ED4C44}"/>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796318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1025C-DDE0-94B8-5BA2-51D6FB3EC27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E26295E4-78BE-4252-2247-69A3D71B2AB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02A8A286-063F-9112-468E-116115E03217}"/>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5" name="Marcador de pie de página 4">
            <a:extLst>
              <a:ext uri="{FF2B5EF4-FFF2-40B4-BE49-F238E27FC236}">
                <a16:creationId xmlns:a16="http://schemas.microsoft.com/office/drawing/2014/main" id="{ECFFF279-C77C-393E-64EE-9A150382FA70}"/>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7EB04E3C-359B-B287-3B7B-21E0E229E446}"/>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1255287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54D9B87-ACD9-5E51-6880-DE74C1BDBC9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D3CA5C33-38FB-1BB3-5EE2-E8C17421E48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1B0B89C-37AC-8555-8A12-0467B66B0ED0}"/>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5" name="Marcador de pie de página 4">
            <a:extLst>
              <a:ext uri="{FF2B5EF4-FFF2-40B4-BE49-F238E27FC236}">
                <a16:creationId xmlns:a16="http://schemas.microsoft.com/office/drawing/2014/main" id="{4E7804D3-A411-F44E-56FC-E6C4F789F36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FCC1E3B9-36FA-E8A2-B585-BE9DF97407C2}"/>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4130066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E0A409-D268-C956-81D0-0EC2831EF5A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E863FAA-30F4-BC21-6E48-6A108AA8C0D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11F5B434-54BF-0B3B-6058-5F410BD97FBA}"/>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5" name="Marcador de pie de página 4">
            <a:extLst>
              <a:ext uri="{FF2B5EF4-FFF2-40B4-BE49-F238E27FC236}">
                <a16:creationId xmlns:a16="http://schemas.microsoft.com/office/drawing/2014/main" id="{4E99D37F-1D8C-4C63-264D-422223480795}"/>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0146720-A9C0-2211-F769-765D32316B03}"/>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685067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F6950-51FB-3C55-21D7-A30E5750E40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0A97A82A-EDE2-C259-B3F2-E632903BF0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DE3AD42-AA74-A72B-3A17-C56828641795}"/>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5" name="Marcador de pie de página 4">
            <a:extLst>
              <a:ext uri="{FF2B5EF4-FFF2-40B4-BE49-F238E27FC236}">
                <a16:creationId xmlns:a16="http://schemas.microsoft.com/office/drawing/2014/main" id="{8F97A14C-8534-A4C1-3B67-485DA83F842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07B771B-1C84-68F3-C808-45F2A9D7DC2D}"/>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1791562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96B-8CA7-CE2E-DE96-B737A90EA13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93D0E23C-5CCE-28B5-1693-BB40805919D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FEEF9557-69DF-0F04-8118-5AFC2D38567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342F1666-11D6-ED5E-8629-2FAB58986BBF}"/>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6" name="Marcador de pie de página 5">
            <a:extLst>
              <a:ext uri="{FF2B5EF4-FFF2-40B4-BE49-F238E27FC236}">
                <a16:creationId xmlns:a16="http://schemas.microsoft.com/office/drawing/2014/main" id="{D09E2AB7-905B-3649-F857-3BA506B448D6}"/>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E6AB5377-CB81-63DA-AEB2-777C1C5B0DB9}"/>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345792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86269-3084-73BD-6C2D-81F8E507661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7AAC467D-6C39-1210-0401-608BD847BF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4D0B1D-2281-EF99-D087-E76850B4B8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C60CF46A-F0C9-66E9-5363-7732DDCD6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89455D4-46CA-4FAD-325D-740731B50E9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0F7FB6D6-BD7B-C105-2107-B40D626DF125}"/>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8" name="Marcador de pie de página 7">
            <a:extLst>
              <a:ext uri="{FF2B5EF4-FFF2-40B4-BE49-F238E27FC236}">
                <a16:creationId xmlns:a16="http://schemas.microsoft.com/office/drawing/2014/main" id="{DAB8931F-9AD7-AF10-7CED-345DD9A7B3DB}"/>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F9BDA298-A52A-C144-CE22-B9FE38B7C9C6}"/>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163830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A44813-6D86-4458-0F43-96A834A203B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26C0A929-C941-4A4E-C6D7-3C64892B19BF}"/>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4" name="Marcador de pie de página 3">
            <a:extLst>
              <a:ext uri="{FF2B5EF4-FFF2-40B4-BE49-F238E27FC236}">
                <a16:creationId xmlns:a16="http://schemas.microsoft.com/office/drawing/2014/main" id="{13B1571E-0F27-4881-42A4-14EEE57870E8}"/>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135B7699-DDBA-CBB0-A0AE-903692F1217F}"/>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2296165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E07B7E0-96E9-25A6-F466-FD42935A281F}"/>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3" name="Marcador de pie de página 2">
            <a:extLst>
              <a:ext uri="{FF2B5EF4-FFF2-40B4-BE49-F238E27FC236}">
                <a16:creationId xmlns:a16="http://schemas.microsoft.com/office/drawing/2014/main" id="{6744A4FD-571C-C90E-53FD-AD7EC125C8D4}"/>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7F10803A-8B75-ED18-E4F3-73FD8BB0EF36}"/>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3235344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97D53D-F03E-6339-46B8-0FF518F34AC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5CA0009-8839-D23B-5E17-8DB3B0F14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B78C0A73-4A72-40DA-0E43-324011552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FC90C2-0A74-D514-5334-749819EDCB7B}"/>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6" name="Marcador de pie de página 5">
            <a:extLst>
              <a:ext uri="{FF2B5EF4-FFF2-40B4-BE49-F238E27FC236}">
                <a16:creationId xmlns:a16="http://schemas.microsoft.com/office/drawing/2014/main" id="{CFCA74F0-9F94-8F8C-AC70-3CCEF8152A5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B76B9E71-6C69-A254-BB13-4BB9D088D3B3}"/>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342862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0BC064-5E56-C9C2-700C-1329063C0DA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56A8E0EC-3B26-489C-8D27-7F0BC16B4A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0B1514B7-60D3-6BFC-EDC6-75B0FB44C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24B90A4-A445-DF70-891C-EF8DE8EF07F0}"/>
              </a:ext>
            </a:extLst>
          </p:cNvPr>
          <p:cNvSpPr>
            <a:spLocks noGrp="1"/>
          </p:cNvSpPr>
          <p:nvPr>
            <p:ph type="dt" sz="half" idx="10"/>
          </p:nvPr>
        </p:nvSpPr>
        <p:spPr/>
        <p:txBody>
          <a:bodyPr/>
          <a:lstStyle/>
          <a:p>
            <a:fld id="{07A8EB13-B2B7-4174-8378-0DE1CAC93176}" type="datetimeFigureOut">
              <a:rPr lang="es-PE" smtClean="0"/>
              <a:t>6/11/2023</a:t>
            </a:fld>
            <a:endParaRPr lang="es-PE"/>
          </a:p>
        </p:txBody>
      </p:sp>
      <p:sp>
        <p:nvSpPr>
          <p:cNvPr id="6" name="Marcador de pie de página 5">
            <a:extLst>
              <a:ext uri="{FF2B5EF4-FFF2-40B4-BE49-F238E27FC236}">
                <a16:creationId xmlns:a16="http://schemas.microsoft.com/office/drawing/2014/main" id="{0247371B-068E-2A04-2BFA-99670777BC6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DA27545F-9250-CC6C-298E-CF6C1EBDDC15}"/>
              </a:ext>
            </a:extLst>
          </p:cNvPr>
          <p:cNvSpPr>
            <a:spLocks noGrp="1"/>
          </p:cNvSpPr>
          <p:nvPr>
            <p:ph type="sldNum" sz="quarter" idx="12"/>
          </p:nvPr>
        </p:nvSpPr>
        <p:spPr/>
        <p:txBody>
          <a:bodyPr/>
          <a:lstStyle/>
          <a:p>
            <a:fld id="{493EFC98-A001-4907-9501-2BD4ABA62BD8}" type="slidenum">
              <a:rPr lang="es-PE" smtClean="0"/>
              <a:t>‹Nº›</a:t>
            </a:fld>
            <a:endParaRPr lang="es-PE"/>
          </a:p>
        </p:txBody>
      </p:sp>
    </p:spTree>
    <p:extLst>
      <p:ext uri="{BB962C8B-B14F-4D97-AF65-F5344CB8AC3E}">
        <p14:creationId xmlns:p14="http://schemas.microsoft.com/office/powerpoint/2010/main" val="779774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01768AE-8646-678E-7601-1C13A368C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C3C13CF3-90E4-6D8D-6297-5EECC32494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676C15DD-4BE3-E376-25DA-255B716EB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A8EB13-B2B7-4174-8378-0DE1CAC93176}" type="datetimeFigureOut">
              <a:rPr lang="es-PE" smtClean="0"/>
              <a:t>6/11/2023</a:t>
            </a:fld>
            <a:endParaRPr lang="es-PE"/>
          </a:p>
        </p:txBody>
      </p:sp>
      <p:sp>
        <p:nvSpPr>
          <p:cNvPr id="5" name="Marcador de pie de página 4">
            <a:extLst>
              <a:ext uri="{FF2B5EF4-FFF2-40B4-BE49-F238E27FC236}">
                <a16:creationId xmlns:a16="http://schemas.microsoft.com/office/drawing/2014/main" id="{C6E16E7F-9A19-EA36-07BA-BA478320CC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E243B910-270F-8D69-EBA5-5E80B6B47F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3EFC98-A001-4907-9501-2BD4ABA62BD8}" type="slidenum">
              <a:rPr lang="es-PE" smtClean="0"/>
              <a:t>‹Nº›</a:t>
            </a:fld>
            <a:endParaRPr lang="es-PE"/>
          </a:p>
        </p:txBody>
      </p:sp>
    </p:spTree>
    <p:extLst>
      <p:ext uri="{BB962C8B-B14F-4D97-AF65-F5344CB8AC3E}">
        <p14:creationId xmlns:p14="http://schemas.microsoft.com/office/powerpoint/2010/main" val="1626539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79A1268-1349-3542-8079-37F4535BAB5A}"/>
              </a:ext>
            </a:extLst>
          </p:cNvPr>
          <p:cNvPicPr>
            <a:picLocks noChangeAspect="1"/>
          </p:cNvPicPr>
          <p:nvPr/>
        </p:nvPicPr>
        <p:blipFill>
          <a:blip r:embed="rId2"/>
          <a:stretch>
            <a:fillRect/>
          </a:stretch>
        </p:blipFill>
        <p:spPr>
          <a:xfrm>
            <a:off x="271764" y="0"/>
            <a:ext cx="11531026" cy="6769917"/>
          </a:xfrm>
          <a:prstGeom prst="rect">
            <a:avLst/>
          </a:prstGeom>
        </p:spPr>
      </p:pic>
      <p:pic>
        <p:nvPicPr>
          <p:cNvPr id="2050" name="Picture 2" descr="Un equipo internacional de la Nasa descubrió 95 nuevos planetas">
            <a:extLst>
              <a:ext uri="{FF2B5EF4-FFF2-40B4-BE49-F238E27FC236}">
                <a16:creationId xmlns:a16="http://schemas.microsoft.com/office/drawing/2014/main" id="{D7D3D1DF-DAE5-698C-7608-941F03E24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41" y="778865"/>
            <a:ext cx="11505860" cy="597427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07C2E99F-F99C-D738-0CC1-C4133FF3F238}"/>
              </a:ext>
            </a:extLst>
          </p:cNvPr>
          <p:cNvSpPr txBox="1"/>
          <p:nvPr/>
        </p:nvSpPr>
        <p:spPr>
          <a:xfrm>
            <a:off x="2034387" y="1786855"/>
            <a:ext cx="7907934" cy="1015663"/>
          </a:xfrm>
          <a:prstGeom prst="rect">
            <a:avLst/>
          </a:prstGeom>
          <a:noFill/>
        </p:spPr>
        <p:txBody>
          <a:bodyPr wrap="none" rtlCol="0">
            <a:spAutoFit/>
          </a:bodyPr>
          <a:lstStyle/>
          <a:p>
            <a:r>
              <a:rPr lang="es-PE" sz="6000" dirty="0">
                <a:solidFill>
                  <a:schemeClr val="bg1"/>
                </a:solidFill>
              </a:rPr>
              <a:t>D e s c u b r i m i e n t o s</a:t>
            </a:r>
          </a:p>
        </p:txBody>
      </p:sp>
      <p:sp>
        <p:nvSpPr>
          <p:cNvPr id="15" name="CuadroTexto 14">
            <a:extLst>
              <a:ext uri="{FF2B5EF4-FFF2-40B4-BE49-F238E27FC236}">
                <a16:creationId xmlns:a16="http://schemas.microsoft.com/office/drawing/2014/main" id="{C2D07ED1-96E0-4D41-6AC5-FF6A192DBAB5}"/>
              </a:ext>
            </a:extLst>
          </p:cNvPr>
          <p:cNvSpPr txBox="1"/>
          <p:nvPr/>
        </p:nvSpPr>
        <p:spPr>
          <a:xfrm>
            <a:off x="2093109" y="2577044"/>
            <a:ext cx="3720461" cy="1615827"/>
          </a:xfrm>
          <a:prstGeom prst="rect">
            <a:avLst/>
          </a:prstGeom>
          <a:noFill/>
        </p:spPr>
        <p:txBody>
          <a:bodyPr wrap="square" rtlCol="0">
            <a:spAutoFit/>
          </a:bodyPr>
          <a:lstStyle/>
          <a:p>
            <a:pPr algn="just"/>
            <a:r>
              <a:rPr lang="es-ES" sz="900" b="0" i="0" dirty="0">
                <a:solidFill>
                  <a:schemeClr val="bg1"/>
                </a:solidFill>
                <a:effectLst/>
                <a:latin typeface="Open Sans" panose="020B0606030504020204" pitchFamily="34" charset="0"/>
              </a:rPr>
              <a:t>En el marco de la conmemoración del hallazgo del exoplaneta Kepler 452-b, por parte de la Administración Nacional de la Aeronáutica y del Espacio (NASA) de Estados Unidos (EE.UU.), vale conocer siete importantes descubrimientos de esta agencia estadounidenses en los últimos años.</a:t>
            </a:r>
          </a:p>
          <a:p>
            <a:pPr algn="just"/>
            <a:endParaRPr lang="es-ES" sz="900" dirty="0">
              <a:solidFill>
                <a:schemeClr val="bg1"/>
              </a:solidFill>
              <a:latin typeface="Open Sans" panose="020B0606030504020204" pitchFamily="34" charset="0"/>
            </a:endParaRPr>
          </a:p>
          <a:p>
            <a:pPr algn="just"/>
            <a:r>
              <a:rPr lang="es-ES" sz="900" b="0" i="0" dirty="0">
                <a:solidFill>
                  <a:schemeClr val="bg1"/>
                </a:solidFill>
                <a:effectLst/>
                <a:latin typeface="Open Sans" panose="020B0606030504020204" pitchFamily="34" charset="0"/>
              </a:rPr>
              <a:t>La agencia responsable del programa espacial civil, así como de la investigación aeronáutica y aeroespacial, desde su fundación en 1958 ha desarrollado proyectos de exploración y ciencia espacial, que han permitido efectuar descubrimientos relevantes en diversos aspectos.</a:t>
            </a:r>
            <a:endParaRPr lang="es-PE" sz="900" dirty="0">
              <a:solidFill>
                <a:schemeClr val="bg1"/>
              </a:solidFill>
            </a:endParaRPr>
          </a:p>
        </p:txBody>
      </p:sp>
      <p:sp>
        <p:nvSpPr>
          <p:cNvPr id="16" name="CuadroTexto 15">
            <a:extLst>
              <a:ext uri="{FF2B5EF4-FFF2-40B4-BE49-F238E27FC236}">
                <a16:creationId xmlns:a16="http://schemas.microsoft.com/office/drawing/2014/main" id="{397CD691-70C7-BB59-DD78-8A91B7F296EC}"/>
              </a:ext>
            </a:extLst>
          </p:cNvPr>
          <p:cNvSpPr txBox="1"/>
          <p:nvPr/>
        </p:nvSpPr>
        <p:spPr>
          <a:xfrm>
            <a:off x="2101498" y="4099470"/>
            <a:ext cx="1588192" cy="338554"/>
          </a:xfrm>
          <a:prstGeom prst="rect">
            <a:avLst/>
          </a:prstGeom>
          <a:noFill/>
        </p:spPr>
        <p:txBody>
          <a:bodyPr wrap="none" rtlCol="0">
            <a:spAutoFit/>
          </a:bodyPr>
          <a:lstStyle/>
          <a:p>
            <a:r>
              <a:rPr lang="es-PE" sz="1600" dirty="0">
                <a:solidFill>
                  <a:schemeClr val="bg1"/>
                </a:solidFill>
              </a:rPr>
              <a:t>Descubrimientos</a:t>
            </a:r>
          </a:p>
        </p:txBody>
      </p:sp>
      <p:sp>
        <p:nvSpPr>
          <p:cNvPr id="17" name="CuadroTexto 16">
            <a:extLst>
              <a:ext uri="{FF2B5EF4-FFF2-40B4-BE49-F238E27FC236}">
                <a16:creationId xmlns:a16="http://schemas.microsoft.com/office/drawing/2014/main" id="{C59B3C1E-CCD5-4EFF-FDA4-72DA3747EFBB}"/>
              </a:ext>
            </a:extLst>
          </p:cNvPr>
          <p:cNvSpPr txBox="1"/>
          <p:nvPr/>
        </p:nvSpPr>
        <p:spPr>
          <a:xfrm>
            <a:off x="3802337" y="4099470"/>
            <a:ext cx="1449179" cy="338554"/>
          </a:xfrm>
          <a:prstGeom prst="rect">
            <a:avLst/>
          </a:prstGeom>
          <a:noFill/>
        </p:spPr>
        <p:txBody>
          <a:bodyPr wrap="none" rtlCol="0">
            <a:spAutoFit/>
          </a:bodyPr>
          <a:lstStyle/>
          <a:p>
            <a:r>
              <a:rPr lang="es-PE" sz="1600" dirty="0">
                <a:solidFill>
                  <a:schemeClr val="bg1"/>
                </a:solidFill>
              </a:rPr>
              <a:t>Investigaciones</a:t>
            </a:r>
          </a:p>
        </p:txBody>
      </p:sp>
      <p:pic>
        <p:nvPicPr>
          <p:cNvPr id="3" name="Imagen 2">
            <a:extLst>
              <a:ext uri="{FF2B5EF4-FFF2-40B4-BE49-F238E27FC236}">
                <a16:creationId xmlns:a16="http://schemas.microsoft.com/office/drawing/2014/main" id="{4EFA4C83-A1D3-8B24-6004-F061844CD8C0}"/>
              </a:ext>
            </a:extLst>
          </p:cNvPr>
          <p:cNvPicPr>
            <a:picLocks noChangeAspect="1"/>
          </p:cNvPicPr>
          <p:nvPr/>
        </p:nvPicPr>
        <p:blipFill>
          <a:blip r:embed="rId4"/>
          <a:stretch>
            <a:fillRect/>
          </a:stretch>
        </p:blipFill>
        <p:spPr>
          <a:xfrm>
            <a:off x="288542" y="274292"/>
            <a:ext cx="11497470" cy="504573"/>
          </a:xfrm>
          <a:prstGeom prst="rect">
            <a:avLst/>
          </a:prstGeom>
        </p:spPr>
      </p:pic>
    </p:spTree>
    <p:extLst>
      <p:ext uri="{BB962C8B-B14F-4D97-AF65-F5344CB8AC3E}">
        <p14:creationId xmlns:p14="http://schemas.microsoft.com/office/powerpoint/2010/main" val="1470168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15716EF-E911-425B-E9A8-23EF0C850EC3}"/>
              </a:ext>
            </a:extLst>
          </p:cNvPr>
          <p:cNvPicPr>
            <a:picLocks noChangeAspect="1"/>
          </p:cNvPicPr>
          <p:nvPr/>
        </p:nvPicPr>
        <p:blipFill>
          <a:blip r:embed="rId2"/>
          <a:stretch>
            <a:fillRect/>
          </a:stretch>
        </p:blipFill>
        <p:spPr>
          <a:xfrm>
            <a:off x="0" y="296521"/>
            <a:ext cx="12192000" cy="6264958"/>
          </a:xfrm>
          <a:prstGeom prst="rect">
            <a:avLst/>
          </a:prstGeom>
        </p:spPr>
      </p:pic>
      <p:pic>
        <p:nvPicPr>
          <p:cNvPr id="3" name="Imagen 2">
            <a:extLst>
              <a:ext uri="{FF2B5EF4-FFF2-40B4-BE49-F238E27FC236}">
                <a16:creationId xmlns:a16="http://schemas.microsoft.com/office/drawing/2014/main" id="{AC276271-B901-52E4-D927-0FD4A5459852}"/>
              </a:ext>
            </a:extLst>
          </p:cNvPr>
          <p:cNvPicPr>
            <a:picLocks noChangeAspect="1"/>
          </p:cNvPicPr>
          <p:nvPr/>
        </p:nvPicPr>
        <p:blipFill>
          <a:blip r:embed="rId3"/>
          <a:stretch>
            <a:fillRect/>
          </a:stretch>
        </p:blipFill>
        <p:spPr>
          <a:xfrm>
            <a:off x="1812022" y="321688"/>
            <a:ext cx="3372560" cy="3008741"/>
          </a:xfrm>
          <a:prstGeom prst="rect">
            <a:avLst/>
          </a:prstGeom>
        </p:spPr>
      </p:pic>
      <p:pic>
        <p:nvPicPr>
          <p:cNvPr id="4" name="Imagen 3">
            <a:extLst>
              <a:ext uri="{FF2B5EF4-FFF2-40B4-BE49-F238E27FC236}">
                <a16:creationId xmlns:a16="http://schemas.microsoft.com/office/drawing/2014/main" id="{8C625B07-AE0A-DE1C-1900-90EB31666A13}"/>
              </a:ext>
            </a:extLst>
          </p:cNvPr>
          <p:cNvPicPr>
            <a:picLocks noChangeAspect="1"/>
          </p:cNvPicPr>
          <p:nvPr/>
        </p:nvPicPr>
        <p:blipFill>
          <a:blip r:embed="rId3"/>
          <a:stretch>
            <a:fillRect/>
          </a:stretch>
        </p:blipFill>
        <p:spPr>
          <a:xfrm>
            <a:off x="6930705" y="3535960"/>
            <a:ext cx="3372560" cy="3008741"/>
          </a:xfrm>
          <a:prstGeom prst="rect">
            <a:avLst/>
          </a:prstGeom>
        </p:spPr>
      </p:pic>
      <p:pic>
        <p:nvPicPr>
          <p:cNvPr id="5" name="Picture 4" descr="Total Black, la elegancia del color negro. - Bang Branding">
            <a:extLst>
              <a:ext uri="{FF2B5EF4-FFF2-40B4-BE49-F238E27FC236}">
                <a16:creationId xmlns:a16="http://schemas.microsoft.com/office/drawing/2014/main" id="{1A4DBE15-2519-B0C2-DD14-91F696321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7" y="3325288"/>
            <a:ext cx="12122092" cy="210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otal Black, la elegancia del color negro. - Bang Branding">
            <a:extLst>
              <a:ext uri="{FF2B5EF4-FFF2-40B4-BE49-F238E27FC236}">
                <a16:creationId xmlns:a16="http://schemas.microsoft.com/office/drawing/2014/main" id="{58F2C250-9F2B-9E7D-9D16-A20F055AE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6" y="316546"/>
            <a:ext cx="1786855" cy="30087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otal Black, la elegancia del color negro. - Bang Branding">
            <a:extLst>
              <a:ext uri="{FF2B5EF4-FFF2-40B4-BE49-F238E27FC236}">
                <a16:creationId xmlns:a16="http://schemas.microsoft.com/office/drawing/2014/main" id="{33E33612-19A9-FC20-06F0-F35B31582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4876" y="314923"/>
            <a:ext cx="1852383" cy="30087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otal Black, la elegancia del color negro. - Bang Branding">
            <a:extLst>
              <a:ext uri="{FF2B5EF4-FFF2-40B4-BE49-F238E27FC236}">
                <a16:creationId xmlns:a16="http://schemas.microsoft.com/office/drawing/2014/main" id="{A0A83CDA-C8CF-6719-90A0-E9A0CE84C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6" y="3535960"/>
            <a:ext cx="1786855" cy="3008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otal Black, la elegancia del color negro. - Bang Branding">
            <a:extLst>
              <a:ext uri="{FF2B5EF4-FFF2-40B4-BE49-F238E27FC236}">
                <a16:creationId xmlns:a16="http://schemas.microsoft.com/office/drawing/2014/main" id="{2D6C6C2A-8149-F8D8-B8DD-728F0A8152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265" y="3519181"/>
            <a:ext cx="1843994" cy="30203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E3B92995-F443-81EE-7B6E-14B29A9A73A2}"/>
              </a:ext>
            </a:extLst>
          </p:cNvPr>
          <p:cNvSpPr/>
          <p:nvPr/>
        </p:nvSpPr>
        <p:spPr>
          <a:xfrm>
            <a:off x="1812021" y="574457"/>
            <a:ext cx="5956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sp>
        <p:nvSpPr>
          <p:cNvPr id="13" name="CuadroTexto 12">
            <a:extLst>
              <a:ext uri="{FF2B5EF4-FFF2-40B4-BE49-F238E27FC236}">
                <a16:creationId xmlns:a16="http://schemas.microsoft.com/office/drawing/2014/main" id="{394ADABB-8325-D007-4C3B-323C355E37A1}"/>
              </a:ext>
            </a:extLst>
          </p:cNvPr>
          <p:cNvSpPr txBox="1"/>
          <p:nvPr/>
        </p:nvSpPr>
        <p:spPr>
          <a:xfrm>
            <a:off x="1711353" y="540901"/>
            <a:ext cx="3288485" cy="646331"/>
          </a:xfrm>
          <a:prstGeom prst="rect">
            <a:avLst/>
          </a:prstGeom>
          <a:noFill/>
        </p:spPr>
        <p:txBody>
          <a:bodyPr wrap="square" rtlCol="0">
            <a:spAutoFit/>
          </a:bodyPr>
          <a:lstStyle/>
          <a:p>
            <a:r>
              <a:rPr lang="es-ES" b="1" i="0" dirty="0">
                <a:solidFill>
                  <a:schemeClr val="accent1"/>
                </a:solidFill>
                <a:effectLst/>
                <a:latin typeface="+mj-lt"/>
              </a:rPr>
              <a:t>Hacia mejores sistemas de recuperación de agua</a:t>
            </a:r>
            <a:endParaRPr lang="es-PE" dirty="0">
              <a:solidFill>
                <a:schemeClr val="accent1"/>
              </a:solidFill>
              <a:latin typeface="+mj-lt"/>
            </a:endParaRPr>
          </a:p>
        </p:txBody>
      </p:sp>
      <p:sp>
        <p:nvSpPr>
          <p:cNvPr id="14" name="CuadroTexto 13">
            <a:extLst>
              <a:ext uri="{FF2B5EF4-FFF2-40B4-BE49-F238E27FC236}">
                <a16:creationId xmlns:a16="http://schemas.microsoft.com/office/drawing/2014/main" id="{9E18A803-FB21-8276-960A-F59180A67473}"/>
              </a:ext>
            </a:extLst>
          </p:cNvPr>
          <p:cNvSpPr txBox="1"/>
          <p:nvPr/>
        </p:nvSpPr>
        <p:spPr>
          <a:xfrm>
            <a:off x="1719742" y="1108450"/>
            <a:ext cx="3288485" cy="1692771"/>
          </a:xfrm>
          <a:prstGeom prst="rect">
            <a:avLst/>
          </a:prstGeom>
          <a:noFill/>
        </p:spPr>
        <p:txBody>
          <a:bodyPr wrap="square" rtlCol="0">
            <a:spAutoFit/>
          </a:bodyPr>
          <a:lstStyle/>
          <a:p>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Los miembros de la tripulación reemplazaron una bomba del Sistema de Recuperación de Agua del Módulo de Experimentación Japonés (JEM), o </a:t>
            </a:r>
            <a:r>
              <a:rPr lang="es-ES" sz="800" dirty="0">
                <a:solidFill>
                  <a:schemeClr val="bg1"/>
                </a:solidFill>
                <a:latin typeface="Open Sans" panose="020B0606030504020204" pitchFamily="34" charset="0"/>
                <a:ea typeface="Open Sans" panose="020B0606030504020204" pitchFamily="34" charset="0"/>
                <a:cs typeface="Open Sans" panose="020B0606030504020204" pitchFamily="34" charset="0"/>
              </a:rPr>
              <a:t>JWRS </a:t>
            </a:r>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por sus siglas en inglés, una demostración de la Agencia de Exploración Aeroespacial de Japón (JAXA) de como generar agua potable a partir de la orina como parte del Sistema de Control Ambiental y Soporte Vital (ECLSS). En futuras misiones de larga duración, el suministro de agua adecuado podría ser un factor determinante. Actualmente, las cuadrillas recolectan y almacenan orina y aguas residuales o las descargan por la borda. Los futuros sistemas de recuperación de agua en las naves espaciales o los hábitats en la Luna o Marte deberán ser más pequeños, recuperar más agua y usar menos energía que los sistemas convencionales.</a:t>
            </a:r>
            <a:endParaRPr lang="es-P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ángulo 18">
            <a:extLst>
              <a:ext uri="{FF2B5EF4-FFF2-40B4-BE49-F238E27FC236}">
                <a16:creationId xmlns:a16="http://schemas.microsoft.com/office/drawing/2014/main" id="{EA2B173F-786B-3F57-9CE6-E8D9C516CA5C}"/>
              </a:ext>
            </a:extLst>
          </p:cNvPr>
          <p:cNvSpPr/>
          <p:nvPr/>
        </p:nvSpPr>
        <p:spPr>
          <a:xfrm>
            <a:off x="7098670" y="3570363"/>
            <a:ext cx="5956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sp>
        <p:nvSpPr>
          <p:cNvPr id="20" name="CuadroTexto 19">
            <a:extLst>
              <a:ext uri="{FF2B5EF4-FFF2-40B4-BE49-F238E27FC236}">
                <a16:creationId xmlns:a16="http://schemas.microsoft.com/office/drawing/2014/main" id="{F56EC94E-B634-BEA2-F5CE-3A5EAB50BF8A}"/>
              </a:ext>
            </a:extLst>
          </p:cNvPr>
          <p:cNvSpPr txBox="1"/>
          <p:nvPr/>
        </p:nvSpPr>
        <p:spPr>
          <a:xfrm>
            <a:off x="6998002" y="3536807"/>
            <a:ext cx="3288485" cy="646331"/>
          </a:xfrm>
          <a:prstGeom prst="rect">
            <a:avLst/>
          </a:prstGeom>
          <a:noFill/>
        </p:spPr>
        <p:txBody>
          <a:bodyPr wrap="square" rtlCol="0">
            <a:spAutoFit/>
          </a:bodyPr>
          <a:lstStyle/>
          <a:p>
            <a:r>
              <a:rPr lang="es-PE" b="1" i="0" dirty="0">
                <a:solidFill>
                  <a:schemeClr val="accent1"/>
                </a:solidFill>
                <a:effectLst/>
                <a:latin typeface="+mj-lt"/>
              </a:rPr>
              <a:t>Investigación de plasmas complejos</a:t>
            </a:r>
            <a:endParaRPr lang="es-PE" dirty="0">
              <a:solidFill>
                <a:schemeClr val="accent1"/>
              </a:solidFill>
              <a:latin typeface="+mj-lt"/>
            </a:endParaRPr>
          </a:p>
        </p:txBody>
      </p:sp>
      <p:sp>
        <p:nvSpPr>
          <p:cNvPr id="21" name="CuadroTexto 20">
            <a:extLst>
              <a:ext uri="{FF2B5EF4-FFF2-40B4-BE49-F238E27FC236}">
                <a16:creationId xmlns:a16="http://schemas.microsoft.com/office/drawing/2014/main" id="{42B6E946-496E-4D38-F959-88869DD49255}"/>
              </a:ext>
            </a:extLst>
          </p:cNvPr>
          <p:cNvSpPr txBox="1"/>
          <p:nvPr/>
        </p:nvSpPr>
        <p:spPr>
          <a:xfrm>
            <a:off x="7006391" y="4104356"/>
            <a:ext cx="3288485" cy="2185214"/>
          </a:xfrm>
          <a:prstGeom prst="rect">
            <a:avLst/>
          </a:prstGeom>
          <a:noFill/>
        </p:spPr>
        <p:txBody>
          <a:bodyPr wrap="square" rtlCol="0">
            <a:spAutoFit/>
          </a:bodyPr>
          <a:lstStyle/>
          <a:p>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Durante la semana, los miembros de la tripulación configuraron monitores de video para Plasma Kristall-4 </a:t>
            </a:r>
            <a:r>
              <a:rPr lang="es-ES" sz="8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t>
            </a:r>
            <a:r>
              <a:rPr lang="es-ES" sz="800" dirty="0">
                <a:solidFill>
                  <a:schemeClr val="bg1"/>
                </a:solidFill>
                <a:latin typeface="Open Sans" panose="020B0606030504020204" pitchFamily="34" charset="0"/>
                <a:ea typeface="Open Sans" panose="020B0606030504020204" pitchFamily="34" charset="0"/>
                <a:cs typeface="Open Sans" panose="020B0606030504020204" pitchFamily="34" charset="0"/>
              </a:rPr>
              <a:t>PK-4</a:t>
            </a:r>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una colaboración científica entre la ESA (Agencia Espacial Europea) y la Agencia Espacial Federal Rusa (Roscosmos). PK-4 estudia plasmas complejos, que son mezclas gaseosas a baja temperatura de gas ionizado, gas neutro y partículas de tamaño micrométrico. Las micropartículas se vuelven altamente cargadas, interactúan fuertemente entre sí y, potencialmente, pueden formar estructuras auto-organizadas llamadas cristales de plasma. La investigación examina las propiedades de transporte, la termodinámica, la cinética y la física estadística, los procesos dinámicos y las inestabilidades en estos plasmas complejos. Comprender cómo se forman los cristales de plasma en microgravedad podría ayudarnos a comprender los fenómenos de plasma en el espacio y conducir a nuevos métodos de investigación y diseños mejorados de naves espaciales.</a:t>
            </a:r>
            <a:endParaRPr lang="es-P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Tratamiento de agua y pruebas de agua">
            <a:extLst>
              <a:ext uri="{FF2B5EF4-FFF2-40B4-BE49-F238E27FC236}">
                <a16:creationId xmlns:a16="http://schemas.microsoft.com/office/drawing/2014/main" id="{AE3728BF-03DE-1739-0C7B-B7D951BB16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284"/>
          <a:stretch/>
        </p:blipFill>
        <p:spPr bwMode="auto">
          <a:xfrm>
            <a:off x="5184581" y="329186"/>
            <a:ext cx="5110295" cy="29928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Total Black, la elegancia del color negro. - Bang Branding">
            <a:extLst>
              <a:ext uri="{FF2B5EF4-FFF2-40B4-BE49-F238E27FC236}">
                <a16:creationId xmlns:a16="http://schemas.microsoft.com/office/drawing/2014/main" id="{B4EF3166-9425-6B22-CF24-7E2B6973C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5" y="104351"/>
            <a:ext cx="12131881" cy="2106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otal Black, la elegancia del color negro. - Bang Branding">
            <a:extLst>
              <a:ext uri="{FF2B5EF4-FFF2-40B4-BE49-F238E27FC236}">
                <a16:creationId xmlns:a16="http://schemas.microsoft.com/office/drawing/2014/main" id="{1A2C40F7-7095-8220-4680-19DEACB57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1" y="6542130"/>
            <a:ext cx="12122092" cy="2106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A - Plasma Kristall-4">
            <a:extLst>
              <a:ext uri="{FF2B5EF4-FFF2-40B4-BE49-F238E27FC236}">
                <a16:creationId xmlns:a16="http://schemas.microsoft.com/office/drawing/2014/main" id="{2E2B29DD-EBC4-5565-0153-4CDB3A67A5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4" t="5822" r="514" b="12294"/>
          <a:stretch/>
        </p:blipFill>
        <p:spPr bwMode="auto">
          <a:xfrm>
            <a:off x="1786853" y="3514211"/>
            <a:ext cx="5143851" cy="3030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585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5D00F6-377C-9C56-B22F-A71114E9A833}"/>
              </a:ext>
            </a:extLst>
          </p:cNvPr>
          <p:cNvPicPr>
            <a:picLocks noChangeAspect="1"/>
          </p:cNvPicPr>
          <p:nvPr/>
        </p:nvPicPr>
        <p:blipFill>
          <a:blip r:embed="rId2"/>
          <a:stretch>
            <a:fillRect/>
          </a:stretch>
        </p:blipFill>
        <p:spPr>
          <a:xfrm>
            <a:off x="0" y="296521"/>
            <a:ext cx="12192000" cy="6264958"/>
          </a:xfrm>
          <a:prstGeom prst="rect">
            <a:avLst/>
          </a:prstGeom>
        </p:spPr>
      </p:pic>
      <p:pic>
        <p:nvPicPr>
          <p:cNvPr id="2" name="Imagen 1">
            <a:extLst>
              <a:ext uri="{FF2B5EF4-FFF2-40B4-BE49-F238E27FC236}">
                <a16:creationId xmlns:a16="http://schemas.microsoft.com/office/drawing/2014/main" id="{127FB16C-F738-5C78-BBB9-057FA19A27BA}"/>
              </a:ext>
            </a:extLst>
          </p:cNvPr>
          <p:cNvPicPr>
            <a:picLocks noChangeAspect="1"/>
          </p:cNvPicPr>
          <p:nvPr/>
        </p:nvPicPr>
        <p:blipFill>
          <a:blip r:embed="rId2"/>
          <a:stretch>
            <a:fillRect/>
          </a:stretch>
        </p:blipFill>
        <p:spPr>
          <a:xfrm>
            <a:off x="0" y="296521"/>
            <a:ext cx="12192000" cy="6264958"/>
          </a:xfrm>
          <a:prstGeom prst="rect">
            <a:avLst/>
          </a:prstGeom>
        </p:spPr>
      </p:pic>
      <p:pic>
        <p:nvPicPr>
          <p:cNvPr id="3" name="Imagen 2">
            <a:extLst>
              <a:ext uri="{FF2B5EF4-FFF2-40B4-BE49-F238E27FC236}">
                <a16:creationId xmlns:a16="http://schemas.microsoft.com/office/drawing/2014/main" id="{A445059F-6D78-D64A-A478-7EB0C439DC73}"/>
              </a:ext>
            </a:extLst>
          </p:cNvPr>
          <p:cNvPicPr>
            <a:picLocks noChangeAspect="1"/>
          </p:cNvPicPr>
          <p:nvPr/>
        </p:nvPicPr>
        <p:blipFill>
          <a:blip r:embed="rId3"/>
          <a:stretch>
            <a:fillRect/>
          </a:stretch>
        </p:blipFill>
        <p:spPr>
          <a:xfrm>
            <a:off x="1812022" y="321688"/>
            <a:ext cx="3372560" cy="3008741"/>
          </a:xfrm>
          <a:prstGeom prst="rect">
            <a:avLst/>
          </a:prstGeom>
        </p:spPr>
      </p:pic>
      <p:pic>
        <p:nvPicPr>
          <p:cNvPr id="4" name="Imagen 3">
            <a:extLst>
              <a:ext uri="{FF2B5EF4-FFF2-40B4-BE49-F238E27FC236}">
                <a16:creationId xmlns:a16="http://schemas.microsoft.com/office/drawing/2014/main" id="{2486C6EC-FDED-0918-59B0-444677F4C637}"/>
              </a:ext>
            </a:extLst>
          </p:cNvPr>
          <p:cNvPicPr>
            <a:picLocks noChangeAspect="1"/>
          </p:cNvPicPr>
          <p:nvPr/>
        </p:nvPicPr>
        <p:blipFill>
          <a:blip r:embed="rId3"/>
          <a:stretch>
            <a:fillRect/>
          </a:stretch>
        </p:blipFill>
        <p:spPr>
          <a:xfrm>
            <a:off x="6930705" y="3535960"/>
            <a:ext cx="3372560" cy="3008741"/>
          </a:xfrm>
          <a:prstGeom prst="rect">
            <a:avLst/>
          </a:prstGeom>
        </p:spPr>
      </p:pic>
      <p:pic>
        <p:nvPicPr>
          <p:cNvPr id="5" name="Picture 4" descr="Total Black, la elegancia del color negro. - Bang Branding">
            <a:extLst>
              <a:ext uri="{FF2B5EF4-FFF2-40B4-BE49-F238E27FC236}">
                <a16:creationId xmlns:a16="http://schemas.microsoft.com/office/drawing/2014/main" id="{A11EF08E-7F63-6D83-D2D7-1F4345F9B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7" y="3325288"/>
            <a:ext cx="12122092" cy="210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otal Black, la elegancia del color negro. - Bang Branding">
            <a:extLst>
              <a:ext uri="{FF2B5EF4-FFF2-40B4-BE49-F238E27FC236}">
                <a16:creationId xmlns:a16="http://schemas.microsoft.com/office/drawing/2014/main" id="{34FE8BB8-481C-670C-A501-40C1651F6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6" y="316546"/>
            <a:ext cx="1786855" cy="30087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otal Black, la elegancia del color negro. - Bang Branding">
            <a:extLst>
              <a:ext uri="{FF2B5EF4-FFF2-40B4-BE49-F238E27FC236}">
                <a16:creationId xmlns:a16="http://schemas.microsoft.com/office/drawing/2014/main" id="{D711184E-8A9A-4076-4D45-542D24D40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4876" y="314923"/>
            <a:ext cx="1852383" cy="30087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otal Black, la elegancia del color negro. - Bang Branding">
            <a:extLst>
              <a:ext uri="{FF2B5EF4-FFF2-40B4-BE49-F238E27FC236}">
                <a16:creationId xmlns:a16="http://schemas.microsoft.com/office/drawing/2014/main" id="{C55BE847-6F6F-6394-B1E2-286844751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6" y="3535960"/>
            <a:ext cx="1786855" cy="3008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otal Black, la elegancia del color negro. - Bang Branding">
            <a:extLst>
              <a:ext uri="{FF2B5EF4-FFF2-40B4-BE49-F238E27FC236}">
                <a16:creationId xmlns:a16="http://schemas.microsoft.com/office/drawing/2014/main" id="{67895E84-C935-8FCF-E3A3-5A4F84C55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265" y="3519181"/>
            <a:ext cx="1843994" cy="30203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B8D7DE4D-8FA9-8C49-CE2F-1B56E5A3ABF7}"/>
              </a:ext>
            </a:extLst>
          </p:cNvPr>
          <p:cNvSpPr/>
          <p:nvPr/>
        </p:nvSpPr>
        <p:spPr>
          <a:xfrm>
            <a:off x="1812021" y="574457"/>
            <a:ext cx="5956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sp>
        <p:nvSpPr>
          <p:cNvPr id="12" name="CuadroTexto 11">
            <a:extLst>
              <a:ext uri="{FF2B5EF4-FFF2-40B4-BE49-F238E27FC236}">
                <a16:creationId xmlns:a16="http://schemas.microsoft.com/office/drawing/2014/main" id="{FF63B720-E6CB-3AC7-BE3A-BDC4D2D86876}"/>
              </a:ext>
            </a:extLst>
          </p:cNvPr>
          <p:cNvSpPr txBox="1"/>
          <p:nvPr/>
        </p:nvSpPr>
        <p:spPr>
          <a:xfrm>
            <a:off x="1711353" y="540901"/>
            <a:ext cx="3288485" cy="646331"/>
          </a:xfrm>
          <a:prstGeom prst="rect">
            <a:avLst/>
          </a:prstGeom>
          <a:noFill/>
        </p:spPr>
        <p:txBody>
          <a:bodyPr wrap="square" rtlCol="0">
            <a:spAutoFit/>
          </a:bodyPr>
          <a:lstStyle/>
          <a:p>
            <a:r>
              <a:rPr lang="es-ES" b="1" i="0" dirty="0">
                <a:solidFill>
                  <a:schemeClr val="accent1"/>
                </a:solidFill>
                <a:effectLst/>
                <a:latin typeface="+mj-lt"/>
              </a:rPr>
              <a:t>En búsqueda de las propiedades de las espumas</a:t>
            </a:r>
            <a:endParaRPr lang="es-PE" dirty="0">
              <a:solidFill>
                <a:schemeClr val="accent1"/>
              </a:solidFill>
              <a:latin typeface="+mj-lt"/>
            </a:endParaRPr>
          </a:p>
        </p:txBody>
      </p:sp>
      <p:sp>
        <p:nvSpPr>
          <p:cNvPr id="13" name="CuadroTexto 12">
            <a:extLst>
              <a:ext uri="{FF2B5EF4-FFF2-40B4-BE49-F238E27FC236}">
                <a16:creationId xmlns:a16="http://schemas.microsoft.com/office/drawing/2014/main" id="{DCC01E82-EBDF-8C75-9CDC-7A5A1E2230E9}"/>
              </a:ext>
            </a:extLst>
          </p:cNvPr>
          <p:cNvSpPr txBox="1"/>
          <p:nvPr/>
        </p:nvSpPr>
        <p:spPr>
          <a:xfrm>
            <a:off x="1719742" y="1108450"/>
            <a:ext cx="3288485" cy="1815882"/>
          </a:xfrm>
          <a:prstGeom prst="rect">
            <a:avLst/>
          </a:prstGeom>
          <a:noFill/>
        </p:spPr>
        <p:txBody>
          <a:bodyPr wrap="square" rtlCol="0">
            <a:spAutoFit/>
          </a:bodyPr>
          <a:lstStyle/>
          <a:p>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Dinámica- Hidrodinámica de la Materia Blanda de Espumas Húmedas (FOAM) del FSL (Laboratorio de Ciencia de Fluidos), una investigación de la ESA (Agencia Espacial Europea), estudia el tamaño de las burbujas, la dinámica de reordenamiento y otras propiedades de las espumas húmedas.  Las espumas sólidas y líquidas se utilizan en una variedad de industrias, desde productos de limpieza hasta alimentos y medicinas, y para separar el aceite de las aguas, entre otros. Sin embargo, las espumas se descomponen rápidamente en la gravedad, lo que las hace difíciles de estudiar en la Tierra. Una mejor comprensión de las propiedades de las espumas húmedas podría ayudar a mejorar su control y el proceso de su diseño en la industria. Durante la semana, el equipo instaló unidades de celdas de muestra preparándose para los experimentos.</a:t>
            </a:r>
            <a:endParaRPr lang="es-P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ángulo 13">
            <a:extLst>
              <a:ext uri="{FF2B5EF4-FFF2-40B4-BE49-F238E27FC236}">
                <a16:creationId xmlns:a16="http://schemas.microsoft.com/office/drawing/2014/main" id="{834C9A4B-3094-F219-C02D-69C4D73A2A84}"/>
              </a:ext>
            </a:extLst>
          </p:cNvPr>
          <p:cNvSpPr/>
          <p:nvPr/>
        </p:nvSpPr>
        <p:spPr>
          <a:xfrm>
            <a:off x="7098670" y="3570363"/>
            <a:ext cx="5956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sp>
        <p:nvSpPr>
          <p:cNvPr id="15" name="CuadroTexto 14">
            <a:extLst>
              <a:ext uri="{FF2B5EF4-FFF2-40B4-BE49-F238E27FC236}">
                <a16:creationId xmlns:a16="http://schemas.microsoft.com/office/drawing/2014/main" id="{82ED0CB6-6E08-2A66-B2A0-9357788B8A21}"/>
              </a:ext>
            </a:extLst>
          </p:cNvPr>
          <p:cNvSpPr txBox="1"/>
          <p:nvPr/>
        </p:nvSpPr>
        <p:spPr>
          <a:xfrm>
            <a:off x="6998002" y="3536807"/>
            <a:ext cx="3288485" cy="369332"/>
          </a:xfrm>
          <a:prstGeom prst="rect">
            <a:avLst/>
          </a:prstGeom>
          <a:noFill/>
        </p:spPr>
        <p:txBody>
          <a:bodyPr wrap="square" rtlCol="0">
            <a:spAutoFit/>
          </a:bodyPr>
          <a:lstStyle/>
          <a:p>
            <a:r>
              <a:rPr lang="es-PE" b="1" dirty="0">
                <a:solidFill>
                  <a:schemeClr val="accent1"/>
                </a:solidFill>
                <a:latin typeface="+mj-lt"/>
              </a:rPr>
              <a:t>Otras investigaciones</a:t>
            </a:r>
            <a:endParaRPr lang="es-PE" dirty="0">
              <a:solidFill>
                <a:schemeClr val="accent1"/>
              </a:solidFill>
              <a:latin typeface="+mj-lt"/>
            </a:endParaRPr>
          </a:p>
        </p:txBody>
      </p:sp>
      <p:sp>
        <p:nvSpPr>
          <p:cNvPr id="16" name="CuadroTexto 15">
            <a:extLst>
              <a:ext uri="{FF2B5EF4-FFF2-40B4-BE49-F238E27FC236}">
                <a16:creationId xmlns:a16="http://schemas.microsoft.com/office/drawing/2014/main" id="{19D7BB80-B052-C95B-0BD9-90F6966A54FF}"/>
              </a:ext>
            </a:extLst>
          </p:cNvPr>
          <p:cNvSpPr txBox="1"/>
          <p:nvPr/>
        </p:nvSpPr>
        <p:spPr>
          <a:xfrm>
            <a:off x="7006391" y="3869464"/>
            <a:ext cx="3288485" cy="1954381"/>
          </a:xfrm>
          <a:prstGeom prst="rect">
            <a:avLst/>
          </a:prstGeom>
          <a:noFill/>
        </p:spPr>
        <p:txBody>
          <a:bodyPr wrap="square" rtlCol="0">
            <a:spAutoFit/>
          </a:bodyPr>
          <a:lstStyle/>
          <a:p>
            <a:pPr algn="l">
              <a:buFont typeface="Arial" panose="020B0604020202020204" pitchFamily="34" charset="0"/>
              <a:buChar char="•"/>
            </a:pPr>
            <a:r>
              <a:rPr lang="es-ES" sz="800" b="1"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Plant Habitat-02 </a:t>
            </a:r>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examina condiciones como la intensidad y composición espectral de la luz y los efectos del medio de cultivo o del suelo en el cultivo de rábanos. Esta planta modelo es nutritiva, tiene un tiempo de cultivo corto y es genéticamente similar a Arabidopsis, una planta frecuentemente estudiada en microgravedad.</a:t>
            </a:r>
          </a:p>
          <a:p>
            <a:pPr algn="l">
              <a:buFont typeface="Arial" panose="020B0604020202020204" pitchFamily="34" charset="0"/>
              <a:buChar char="•"/>
            </a:pPr>
            <a:endPar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buFont typeface="Arial" panose="020B0604020202020204" pitchFamily="34" charset="0"/>
              <a:buChar char="•"/>
            </a:pPr>
            <a:r>
              <a:rPr lang="es-ES" sz="800" b="1"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Radi-N2</a:t>
            </a:r>
            <a:r>
              <a:rPr lang="es-ES" sz="8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t>
            </a:r>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una investigación de la Agencia Espacial Canadiense, utiliza detectores de burbujas para caracterizar mejor el entorno de neutrones en la Estación Espacial, lo que podría ayudar a definir el riesgo que ésta fuente radiactiva representa para los miembros de la tripulación y proporcionar los datos necesarios para desarrollar medidas de protección avanzadas para futuros vuelos espaciales. </a:t>
            </a:r>
          </a:p>
          <a:p>
            <a:endParaRPr lang="es-PE" sz="900" dirty="0">
              <a:solidFill>
                <a:schemeClr val="bg1"/>
              </a:solidFill>
            </a:endParaRPr>
          </a:p>
        </p:txBody>
      </p:sp>
      <p:pic>
        <p:nvPicPr>
          <p:cNvPr id="17" name="Picture 4" descr="Total Black, la elegancia del color negro. - Bang Branding">
            <a:extLst>
              <a:ext uri="{FF2B5EF4-FFF2-40B4-BE49-F238E27FC236}">
                <a16:creationId xmlns:a16="http://schemas.microsoft.com/office/drawing/2014/main" id="{1C1044C5-1EED-5D94-75C0-E0718A152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5" y="104351"/>
            <a:ext cx="12131881" cy="2106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otal Black, la elegancia del color negro. - Bang Branding">
            <a:extLst>
              <a:ext uri="{FF2B5EF4-FFF2-40B4-BE49-F238E27FC236}">
                <a16:creationId xmlns:a16="http://schemas.microsoft.com/office/drawing/2014/main" id="{A0624753-A35C-52B0-C367-397FC6118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0" y="6539218"/>
            <a:ext cx="12131881" cy="2106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OAM investigation hardware">
            <a:extLst>
              <a:ext uri="{FF2B5EF4-FFF2-40B4-BE49-F238E27FC236}">
                <a16:creationId xmlns:a16="http://schemas.microsoft.com/office/drawing/2014/main" id="{FA2DE4B5-8310-F917-A638-8DB0E0D44E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545" b="6944"/>
          <a:stretch/>
        </p:blipFill>
        <p:spPr bwMode="auto">
          <a:xfrm>
            <a:off x="5184581" y="322690"/>
            <a:ext cx="5118684" cy="30076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adi-N2 Bubble Detectors used in ongoing space research aboard the ISS -  Bubble Technology Industries">
            <a:extLst>
              <a:ext uri="{FF2B5EF4-FFF2-40B4-BE49-F238E27FC236}">
                <a16:creationId xmlns:a16="http://schemas.microsoft.com/office/drawing/2014/main" id="{7BB2E0DE-F358-18F6-4F7B-351FC7BA25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710" r="36916"/>
          <a:stretch/>
        </p:blipFill>
        <p:spPr bwMode="auto">
          <a:xfrm>
            <a:off x="4351364" y="3543478"/>
            <a:ext cx="2573049" cy="300122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0038E9B2-101B-6CFA-F3EC-B390107EDD4F}"/>
              </a:ext>
            </a:extLst>
          </p:cNvPr>
          <p:cNvPicPr>
            <a:picLocks noChangeAspect="1"/>
          </p:cNvPicPr>
          <p:nvPr/>
        </p:nvPicPr>
        <p:blipFill rotWithShape="1">
          <a:blip r:embed="rId7"/>
          <a:srcRect l="20328" r="22953"/>
          <a:stretch/>
        </p:blipFill>
        <p:spPr>
          <a:xfrm>
            <a:off x="1809500" y="3535961"/>
            <a:ext cx="2547457" cy="2994869"/>
          </a:xfrm>
          <a:prstGeom prst="rect">
            <a:avLst/>
          </a:prstGeom>
        </p:spPr>
      </p:pic>
    </p:spTree>
    <p:extLst>
      <p:ext uri="{BB962C8B-B14F-4D97-AF65-F5344CB8AC3E}">
        <p14:creationId xmlns:p14="http://schemas.microsoft.com/office/powerpoint/2010/main" val="143959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46366E4-CC4A-E650-652C-7DD1D69B9337}"/>
              </a:ext>
            </a:extLst>
          </p:cNvPr>
          <p:cNvPicPr>
            <a:picLocks noChangeAspect="1"/>
          </p:cNvPicPr>
          <p:nvPr/>
        </p:nvPicPr>
        <p:blipFill>
          <a:blip r:embed="rId2"/>
          <a:stretch>
            <a:fillRect/>
          </a:stretch>
        </p:blipFill>
        <p:spPr>
          <a:xfrm>
            <a:off x="0" y="963938"/>
            <a:ext cx="12192000" cy="5081128"/>
          </a:xfrm>
          <a:prstGeom prst="rect">
            <a:avLst/>
          </a:prstGeom>
        </p:spPr>
      </p:pic>
      <p:pic>
        <p:nvPicPr>
          <p:cNvPr id="10" name="Imagen 9">
            <a:extLst>
              <a:ext uri="{FF2B5EF4-FFF2-40B4-BE49-F238E27FC236}">
                <a16:creationId xmlns:a16="http://schemas.microsoft.com/office/drawing/2014/main" id="{FB352940-5D1A-4C9B-B3C2-638401E87084}"/>
              </a:ext>
            </a:extLst>
          </p:cNvPr>
          <p:cNvPicPr>
            <a:picLocks noChangeAspect="1"/>
          </p:cNvPicPr>
          <p:nvPr/>
        </p:nvPicPr>
        <p:blipFill>
          <a:blip r:embed="rId3"/>
          <a:stretch>
            <a:fillRect/>
          </a:stretch>
        </p:blipFill>
        <p:spPr>
          <a:xfrm>
            <a:off x="1865152" y="995870"/>
            <a:ext cx="3372560" cy="3008741"/>
          </a:xfrm>
          <a:prstGeom prst="rect">
            <a:avLst/>
          </a:prstGeom>
        </p:spPr>
      </p:pic>
      <p:pic>
        <p:nvPicPr>
          <p:cNvPr id="11" name="Picture 4" descr="Total Black, la elegancia del color negro. - Bang Branding">
            <a:extLst>
              <a:ext uri="{FF2B5EF4-FFF2-40B4-BE49-F238E27FC236}">
                <a16:creationId xmlns:a16="http://schemas.microsoft.com/office/drawing/2014/main" id="{D2D98B01-E555-8EB3-FAAB-FB5B14CCC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8" y="4002987"/>
            <a:ext cx="12166464" cy="2837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otal Black, la elegancia del color negro. - Bang Branding">
            <a:extLst>
              <a:ext uri="{FF2B5EF4-FFF2-40B4-BE49-F238E27FC236}">
                <a16:creationId xmlns:a16="http://schemas.microsoft.com/office/drawing/2014/main" id="{EB33C64C-EEFC-6FFB-BEB7-7CFD3A99C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8" y="990727"/>
            <a:ext cx="1852383" cy="3173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otal Black, la elegancia del color negro. - Bang Branding">
            <a:extLst>
              <a:ext uri="{FF2B5EF4-FFF2-40B4-BE49-F238E27FC236}">
                <a16:creationId xmlns:a16="http://schemas.microsoft.com/office/drawing/2014/main" id="{DC0D3BE7-BFDB-0B2D-0EAB-4390EAAFB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8007" y="989105"/>
            <a:ext cx="1831226" cy="3008742"/>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DC6C41FD-FB14-F030-7CCC-2F14C721CC2D}"/>
              </a:ext>
            </a:extLst>
          </p:cNvPr>
          <p:cNvSpPr/>
          <p:nvPr/>
        </p:nvSpPr>
        <p:spPr>
          <a:xfrm>
            <a:off x="1865151" y="1248639"/>
            <a:ext cx="595619"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sp>
        <p:nvSpPr>
          <p:cNvPr id="15" name="CuadroTexto 14">
            <a:extLst>
              <a:ext uri="{FF2B5EF4-FFF2-40B4-BE49-F238E27FC236}">
                <a16:creationId xmlns:a16="http://schemas.microsoft.com/office/drawing/2014/main" id="{8E8821F1-5AB7-B4C2-36FB-6BF8B0AA553C}"/>
              </a:ext>
            </a:extLst>
          </p:cNvPr>
          <p:cNvSpPr txBox="1"/>
          <p:nvPr/>
        </p:nvSpPr>
        <p:spPr>
          <a:xfrm>
            <a:off x="1764483" y="1215083"/>
            <a:ext cx="3288485" cy="369332"/>
          </a:xfrm>
          <a:prstGeom prst="rect">
            <a:avLst/>
          </a:prstGeom>
          <a:noFill/>
        </p:spPr>
        <p:txBody>
          <a:bodyPr wrap="square" rtlCol="0">
            <a:spAutoFit/>
          </a:bodyPr>
          <a:lstStyle/>
          <a:p>
            <a:r>
              <a:rPr lang="es-ES" b="1" dirty="0">
                <a:solidFill>
                  <a:schemeClr val="accent1"/>
                </a:solidFill>
                <a:latin typeface="+mj-lt"/>
              </a:rPr>
              <a:t>Otras investigaciones</a:t>
            </a:r>
            <a:endParaRPr lang="es-PE" dirty="0">
              <a:solidFill>
                <a:schemeClr val="accent1"/>
              </a:solidFill>
              <a:latin typeface="+mj-lt"/>
            </a:endParaRPr>
          </a:p>
        </p:txBody>
      </p:sp>
      <p:sp>
        <p:nvSpPr>
          <p:cNvPr id="16" name="CuadroTexto 15">
            <a:extLst>
              <a:ext uri="{FF2B5EF4-FFF2-40B4-BE49-F238E27FC236}">
                <a16:creationId xmlns:a16="http://schemas.microsoft.com/office/drawing/2014/main" id="{ACF9F6C6-B7D6-78FA-999E-8388398187AA}"/>
              </a:ext>
            </a:extLst>
          </p:cNvPr>
          <p:cNvSpPr txBox="1"/>
          <p:nvPr/>
        </p:nvSpPr>
        <p:spPr>
          <a:xfrm>
            <a:off x="1772872" y="1522573"/>
            <a:ext cx="3288485" cy="1585049"/>
          </a:xfrm>
          <a:prstGeom prst="rect">
            <a:avLst/>
          </a:prstGeom>
          <a:noFill/>
        </p:spPr>
        <p:txBody>
          <a:bodyPr wrap="square" rtlCol="0">
            <a:spAutoFit/>
          </a:bodyPr>
          <a:lstStyle/>
          <a:p>
            <a:pPr algn="l">
              <a:buFont typeface="Arial" panose="020B0604020202020204" pitchFamily="34" charset="0"/>
              <a:buChar char="•"/>
            </a:pPr>
            <a:r>
              <a:rPr lang="es-ES" sz="800" b="1"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Astrobee</a:t>
            </a:r>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prueba tres robots autónomos y de vuelo libre diseñados para ayudar a los astronautas con tareas rutinarias, dar a los controladores de tierra ojos y oídos adicionales y  monitorear la tripulación, realizar muestreo y gestión logística.</a:t>
            </a:r>
          </a:p>
          <a:p>
            <a:pPr algn="l">
              <a:buFont typeface="Arial" panose="020B0604020202020204" pitchFamily="34" charset="0"/>
              <a:buChar char="•"/>
            </a:pPr>
            <a:endPar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buFont typeface="Arial" panose="020B0604020202020204" pitchFamily="34" charset="0"/>
              <a:buChar char="•"/>
            </a:pPr>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La investigación Impacto Integrado de la Dieta en la Respuesta Inmune Humana, la Microbiota Intestinal, y el Estado Nutricional Durante la Adaptación al Vuelo Espacial </a:t>
            </a:r>
            <a:r>
              <a:rPr lang="es-ES" sz="800" b="1" i="1" u="sng"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t>
            </a:r>
            <a:r>
              <a:rPr lang="es-ES" sz="800" b="1"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Food</a:t>
            </a:r>
            <a:r>
              <a:rPr lang="es-ES" sz="800" b="1" i="1" u="sng" dirty="0">
                <a:solidFill>
                  <a:srgbClr val="0563C1"/>
                </a:solidFill>
                <a:latin typeface="Open Sans" panose="020B0606030504020204" pitchFamily="34" charset="0"/>
                <a:ea typeface="Open Sans" panose="020B0606030504020204" pitchFamily="34" charset="0"/>
                <a:cs typeface="Open Sans" panose="020B0606030504020204" pitchFamily="34" charset="0"/>
              </a:rPr>
              <a:t> </a:t>
            </a:r>
            <a:r>
              <a:rPr lang="es-ES" sz="800" b="1" i="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Physiology</a:t>
            </a:r>
            <a:r>
              <a:rPr lang="es-ES" sz="800" b="1" i="1" u="sng"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documenta los efectos de mejorar la dieta para la función inmune y el microbioma intestinal y la capacidad de esas mejoras para apoyar la adaptación a los vuelos espaciales.</a:t>
            </a:r>
          </a:p>
          <a:p>
            <a:endParaRPr lang="es-PE" sz="900" dirty="0">
              <a:solidFill>
                <a:schemeClr val="bg1"/>
              </a:solidFill>
            </a:endParaRPr>
          </a:p>
        </p:txBody>
      </p:sp>
      <p:pic>
        <p:nvPicPr>
          <p:cNvPr id="17" name="Picture 4" descr="Total Black, la elegancia del color negro. - Bang Branding">
            <a:extLst>
              <a:ext uri="{FF2B5EF4-FFF2-40B4-BE49-F238E27FC236}">
                <a16:creationId xmlns:a16="http://schemas.microsoft.com/office/drawing/2014/main" id="{292087BF-50D7-8FCA-033F-E96FDC721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8" y="792638"/>
            <a:ext cx="12166463" cy="210673"/>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3C9AE4C3-B8B4-82A5-F4FC-FB956C2382F4}"/>
              </a:ext>
            </a:extLst>
          </p:cNvPr>
          <p:cNvPicPr>
            <a:picLocks noChangeAspect="1"/>
          </p:cNvPicPr>
          <p:nvPr/>
        </p:nvPicPr>
        <p:blipFill>
          <a:blip r:embed="rId5"/>
          <a:stretch>
            <a:fillRect/>
          </a:stretch>
        </p:blipFill>
        <p:spPr>
          <a:xfrm>
            <a:off x="12768" y="4286773"/>
            <a:ext cx="12166463" cy="1724735"/>
          </a:xfrm>
          <a:prstGeom prst="rect">
            <a:avLst/>
          </a:prstGeom>
        </p:spPr>
      </p:pic>
      <p:pic>
        <p:nvPicPr>
          <p:cNvPr id="3074" name="Picture 2" descr="Astrobee Will Find Astronauts' Lost Socks - IEEE Spectrum">
            <a:extLst>
              <a:ext uri="{FF2B5EF4-FFF2-40B4-BE49-F238E27FC236}">
                <a16:creationId xmlns:a16="http://schemas.microsoft.com/office/drawing/2014/main" id="{561D681D-2B8F-4804-01C2-332BD5D719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10" r="29528"/>
          <a:stretch/>
        </p:blipFill>
        <p:spPr bwMode="auto">
          <a:xfrm>
            <a:off x="5237712" y="995869"/>
            <a:ext cx="2810313" cy="30087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0 Years of NASA's Space Food | Amusing Planet">
            <a:extLst>
              <a:ext uri="{FF2B5EF4-FFF2-40B4-BE49-F238E27FC236}">
                <a16:creationId xmlns:a16="http://schemas.microsoft.com/office/drawing/2014/main" id="{86716EAE-FE00-D1B3-3401-3DD086F679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60" t="10020" r="21894" b="8902"/>
          <a:stretch/>
        </p:blipFill>
        <p:spPr bwMode="auto">
          <a:xfrm>
            <a:off x="8048025" y="995678"/>
            <a:ext cx="2299979" cy="3002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41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a:extLst>
              <a:ext uri="{FF2B5EF4-FFF2-40B4-BE49-F238E27FC236}">
                <a16:creationId xmlns:a16="http://schemas.microsoft.com/office/drawing/2014/main" id="{B8A349F1-5605-2421-5C5E-15608C95EE64}"/>
              </a:ext>
            </a:extLst>
          </p:cNvPr>
          <p:cNvGrpSpPr/>
          <p:nvPr/>
        </p:nvGrpSpPr>
        <p:grpSpPr>
          <a:xfrm>
            <a:off x="0" y="-6328"/>
            <a:ext cx="12192000" cy="6778174"/>
            <a:chOff x="0" y="-6328"/>
            <a:chExt cx="12192000" cy="6778174"/>
          </a:xfrm>
        </p:grpSpPr>
        <p:pic>
          <p:nvPicPr>
            <p:cNvPr id="9" name="Imagen 8">
              <a:extLst>
                <a:ext uri="{FF2B5EF4-FFF2-40B4-BE49-F238E27FC236}">
                  <a16:creationId xmlns:a16="http://schemas.microsoft.com/office/drawing/2014/main" id="{A5CD1AE0-C401-F233-DE41-711363BE0D6C}"/>
                </a:ext>
              </a:extLst>
            </p:cNvPr>
            <p:cNvPicPr>
              <a:picLocks noChangeAspect="1"/>
            </p:cNvPicPr>
            <p:nvPr/>
          </p:nvPicPr>
          <p:blipFill>
            <a:blip r:embed="rId2"/>
            <a:stretch>
              <a:fillRect/>
            </a:stretch>
          </p:blipFill>
          <p:spPr>
            <a:xfrm>
              <a:off x="0" y="804396"/>
              <a:ext cx="12192000" cy="5967450"/>
            </a:xfrm>
            <a:prstGeom prst="rect">
              <a:avLst/>
            </a:prstGeom>
          </p:spPr>
        </p:pic>
        <p:pic>
          <p:nvPicPr>
            <p:cNvPr id="13" name="Imagen 12">
              <a:extLst>
                <a:ext uri="{FF2B5EF4-FFF2-40B4-BE49-F238E27FC236}">
                  <a16:creationId xmlns:a16="http://schemas.microsoft.com/office/drawing/2014/main" id="{027AF684-7030-7AFA-3B10-82678D98F3C6}"/>
                </a:ext>
              </a:extLst>
            </p:cNvPr>
            <p:cNvPicPr>
              <a:picLocks noChangeAspect="1"/>
            </p:cNvPicPr>
            <p:nvPr/>
          </p:nvPicPr>
          <p:blipFill rotWithShape="1">
            <a:blip r:embed="rId3"/>
            <a:srcRect t="2690"/>
            <a:stretch/>
          </p:blipFill>
          <p:spPr>
            <a:xfrm>
              <a:off x="0" y="25167"/>
              <a:ext cx="12192000" cy="829563"/>
            </a:xfrm>
            <a:prstGeom prst="rect">
              <a:avLst/>
            </a:prstGeom>
          </p:spPr>
        </p:pic>
        <p:pic>
          <p:nvPicPr>
            <p:cNvPr id="1028" name="Picture 4" descr="Total Black, la elegancia del color negro. - Bang Branding">
              <a:extLst>
                <a:ext uri="{FF2B5EF4-FFF2-40B4-BE49-F238E27FC236}">
                  <a16:creationId xmlns:a16="http://schemas.microsoft.com/office/drawing/2014/main" id="{0EE8B838-5F9F-A079-7A90-62FBFA88E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7" y="33556"/>
              <a:ext cx="12130481" cy="821173"/>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A9C4CCD-B95F-98F3-7957-052A7F61EB20}"/>
                </a:ext>
              </a:extLst>
            </p:cNvPr>
            <p:cNvSpPr txBox="1"/>
            <p:nvPr/>
          </p:nvSpPr>
          <p:spPr>
            <a:xfrm>
              <a:off x="0" y="-6328"/>
              <a:ext cx="12027017" cy="938719"/>
            </a:xfrm>
            <a:prstGeom prst="rect">
              <a:avLst/>
            </a:prstGeom>
            <a:noFill/>
          </p:spPr>
          <p:txBody>
            <a:bodyPr wrap="square" rtlCol="0">
              <a:spAutoFit/>
            </a:bodyPr>
            <a:lstStyle/>
            <a:p>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La </a:t>
              </a:r>
              <a:r>
                <a:rPr lang="es-ES" sz="90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Administración Nacional de Aeronáutica y el Espacio</a:t>
              </a:r>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 más conocida como </a:t>
              </a:r>
              <a:r>
                <a:rPr lang="es-ES" sz="90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NASA</a:t>
              </a:r>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 (por sus siglas en </a:t>
              </a:r>
              <a:r>
                <a:rPr lang="es-ES" sz="900" dirty="0">
                  <a:solidFill>
                    <a:schemeClr val="bg1"/>
                  </a:solidFill>
                  <a:latin typeface="MingLiU_HKSCS-ExtB" panose="02020500000000000000" pitchFamily="18" charset="-120"/>
                  <a:ea typeface="MingLiU_HKSCS-ExtB" panose="02020500000000000000" pitchFamily="18" charset="-120"/>
                  <a:cs typeface="Open Sans" panose="020B0606030504020204" pitchFamily="34" charset="0"/>
                </a:rPr>
                <a:t>inglés</a:t>
              </a:r>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 </a:t>
              </a:r>
              <a:r>
                <a:rPr lang="es-ES" sz="90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National Aeronautics and Space Administration</a:t>
              </a:r>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 es la agencia del </a:t>
              </a:r>
              <a:r>
                <a:rPr lang="es-ES" sz="900" dirty="0">
                  <a:solidFill>
                    <a:schemeClr val="bg1"/>
                  </a:solidFill>
                  <a:latin typeface="MingLiU_HKSCS-ExtB" panose="02020500000000000000" pitchFamily="18" charset="-120"/>
                  <a:ea typeface="MingLiU_HKSCS-ExtB" panose="02020500000000000000" pitchFamily="18" charset="-120"/>
                  <a:cs typeface="Open Sans" panose="020B0606030504020204" pitchFamily="34" charset="0"/>
                </a:rPr>
                <a:t>gobierno estadounidense</a:t>
              </a:r>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 responsable del </a:t>
              </a:r>
              <a:r>
                <a:rPr lang="es-ES" sz="900" dirty="0">
                  <a:solidFill>
                    <a:schemeClr val="bg1"/>
                  </a:solidFill>
                  <a:latin typeface="MingLiU_HKSCS-ExtB" panose="02020500000000000000" pitchFamily="18" charset="-120"/>
                  <a:ea typeface="MingLiU_HKSCS-ExtB" panose="02020500000000000000" pitchFamily="18" charset="-120"/>
                  <a:cs typeface="Open Sans" panose="020B0606030504020204" pitchFamily="34" charset="0"/>
                </a:rPr>
                <a:t>programa espacial</a:t>
              </a:r>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 civil, así como de las investigaciones </a:t>
              </a:r>
              <a:r>
                <a:rPr lang="es-ES" sz="900" dirty="0">
                  <a:solidFill>
                    <a:schemeClr val="bg1"/>
                  </a:solidFill>
                  <a:latin typeface="MingLiU_HKSCS-ExtB" panose="02020500000000000000" pitchFamily="18" charset="-120"/>
                  <a:ea typeface="MingLiU_HKSCS-ExtB" panose="02020500000000000000" pitchFamily="18" charset="-120"/>
                  <a:cs typeface="Open Sans" panose="020B0606030504020204" pitchFamily="34" charset="0"/>
                </a:rPr>
                <a:t>aeronáutica</a:t>
              </a:r>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 y </a:t>
              </a:r>
              <a:r>
                <a:rPr lang="es-ES" sz="900" dirty="0">
                  <a:solidFill>
                    <a:schemeClr val="bg1"/>
                  </a:solidFill>
                  <a:latin typeface="MingLiU_HKSCS-ExtB" panose="02020500000000000000" pitchFamily="18" charset="-120"/>
                  <a:ea typeface="MingLiU_HKSCS-ExtB" panose="02020500000000000000" pitchFamily="18" charset="-120"/>
                  <a:cs typeface="Open Sans" panose="020B0606030504020204" pitchFamily="34" charset="0"/>
                </a:rPr>
                <a:t>aeroespacial</a:t>
              </a:r>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a:t>
              </a:r>
            </a:p>
            <a:p>
              <a:endPar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endParaRPr>
            </a:p>
            <a:p>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La NASA es la agencia gubernamental que </a:t>
              </a:r>
              <a:r>
                <a:rPr lang="es-ES" sz="90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gestiona el programa espacial</a:t>
              </a:r>
              <a:r>
                <a:rPr lang="es-ES" sz="900" b="1"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a:t>
              </a:r>
              <a:r>
                <a:rPr lang="es-ES" sz="900" b="0" i="0" dirty="0">
                  <a:solidFill>
                    <a:schemeClr val="bg1"/>
                  </a:solidFill>
                  <a:effectLst/>
                  <a:latin typeface="MingLiU_HKSCS-ExtB" panose="02020500000000000000" pitchFamily="18" charset="-120"/>
                  <a:ea typeface="MingLiU_HKSCS-ExtB" panose="02020500000000000000" pitchFamily="18" charset="-120"/>
                  <a:cs typeface="Open Sans" panose="020B0606030504020204" pitchFamily="34" charset="0"/>
                </a:rPr>
                <a:t> Esta organización fue fundada en 1958 y trabaja desde entonces en el desarrollo de tecnologías y misiones encaminadas a aumentar nuestro conocimiento sobre el espacio. Gracias a naves, telescopios, misiones tripuladas, investigaciones y publicaciones, la NASA es hoy la organización más importante en la conquista del espacio y sus actividades tienen repercusiones mundiales tanto en los campos científicos, como técnicos.</a:t>
              </a:r>
              <a:endParaRPr lang="es-PE" sz="900" dirty="0">
                <a:solidFill>
                  <a:schemeClr val="bg1"/>
                </a:solidFill>
                <a:latin typeface="MingLiU_HKSCS-ExtB" panose="02020500000000000000" pitchFamily="18" charset="-120"/>
                <a:ea typeface="MingLiU_HKSCS-ExtB" panose="02020500000000000000" pitchFamily="18" charset="-120"/>
                <a:cs typeface="Open Sans" panose="020B0606030504020204" pitchFamily="34" charset="0"/>
              </a:endParaRPr>
            </a:p>
          </p:txBody>
        </p:sp>
        <p:pic>
          <p:nvPicPr>
            <p:cNvPr id="3" name="Picture 4" descr="Total Black, la elegancia del color negro. - Bang Branding">
              <a:extLst>
                <a:ext uri="{FF2B5EF4-FFF2-40B4-BE49-F238E27FC236}">
                  <a16:creationId xmlns:a16="http://schemas.microsoft.com/office/drawing/2014/main" id="{451C3814-3D7E-3325-62D0-AA440D6E1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6" y="854729"/>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otal Black, la elegancia del color negro. - Bang Branding">
              <a:extLst>
                <a:ext uri="{FF2B5EF4-FFF2-40B4-BE49-F238E27FC236}">
                  <a16:creationId xmlns:a16="http://schemas.microsoft.com/office/drawing/2014/main" id="{8F3CE91F-7EE1-4521-98ED-A9140A342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6" y="5724620"/>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a:extLst>
                <a:ext uri="{FF2B5EF4-FFF2-40B4-BE49-F238E27FC236}">
                  <a16:creationId xmlns:a16="http://schemas.microsoft.com/office/drawing/2014/main" id="{407D86C4-440B-9259-F198-88F40B32B8F1}"/>
                </a:ext>
              </a:extLst>
            </p:cNvPr>
            <p:cNvPicPr>
              <a:picLocks noChangeAspect="1"/>
            </p:cNvPicPr>
            <p:nvPr/>
          </p:nvPicPr>
          <p:blipFill>
            <a:blip r:embed="rId5"/>
            <a:stretch>
              <a:fillRect/>
            </a:stretch>
          </p:blipFill>
          <p:spPr>
            <a:xfrm>
              <a:off x="19574" y="1848373"/>
              <a:ext cx="5319694" cy="3879043"/>
            </a:xfrm>
            <a:prstGeom prst="rect">
              <a:avLst/>
            </a:prstGeom>
          </p:spPr>
        </p:pic>
        <p:sp>
          <p:nvSpPr>
            <p:cNvPr id="18" name="CuadroTexto 17">
              <a:extLst>
                <a:ext uri="{FF2B5EF4-FFF2-40B4-BE49-F238E27FC236}">
                  <a16:creationId xmlns:a16="http://schemas.microsoft.com/office/drawing/2014/main" id="{D503D066-3408-FE36-531D-CCEA25BD8F2B}"/>
                </a:ext>
              </a:extLst>
            </p:cNvPr>
            <p:cNvSpPr txBox="1"/>
            <p:nvPr/>
          </p:nvSpPr>
          <p:spPr>
            <a:xfrm>
              <a:off x="1063951" y="1902562"/>
              <a:ext cx="1614545" cy="1785104"/>
            </a:xfrm>
            <a:prstGeom prst="rect">
              <a:avLst/>
            </a:prstGeom>
            <a:noFill/>
          </p:spPr>
          <p:txBody>
            <a:bodyPr wrap="none" rtlCol="0">
              <a:spAutoFit/>
            </a:bodyPr>
            <a:lstStyle/>
            <a:p>
              <a:r>
                <a:rPr lang="es-PE" sz="11000" dirty="0">
                  <a:solidFill>
                    <a:schemeClr val="bg1"/>
                  </a:solidFill>
                </a:rPr>
                <a:t>01</a:t>
              </a:r>
            </a:p>
          </p:txBody>
        </p:sp>
        <p:sp>
          <p:nvSpPr>
            <p:cNvPr id="19" name="CuadroTexto 18">
              <a:extLst>
                <a:ext uri="{FF2B5EF4-FFF2-40B4-BE49-F238E27FC236}">
                  <a16:creationId xmlns:a16="http://schemas.microsoft.com/office/drawing/2014/main" id="{2D90FA67-C47D-0A0B-61A4-56A39E358174}"/>
                </a:ext>
              </a:extLst>
            </p:cNvPr>
            <p:cNvSpPr txBox="1"/>
            <p:nvPr/>
          </p:nvSpPr>
          <p:spPr>
            <a:xfrm>
              <a:off x="2789047" y="2294200"/>
              <a:ext cx="2474075" cy="738664"/>
            </a:xfrm>
            <a:prstGeom prst="rect">
              <a:avLst/>
            </a:prstGeom>
            <a:noFill/>
          </p:spPr>
          <p:txBody>
            <a:bodyPr wrap="none" rtlCol="0">
              <a:spAutoFit/>
            </a:bodyPr>
            <a:lstStyle/>
            <a:p>
              <a:r>
                <a:rPr lang="es-ES" b="1" i="0" dirty="0">
                  <a:solidFill>
                    <a:schemeClr val="accent1"/>
                  </a:solidFill>
                  <a:effectLst/>
                  <a:latin typeface="+mj-lt"/>
                </a:rPr>
                <a:t>El estudio de los gemelos</a:t>
              </a:r>
            </a:p>
            <a:p>
              <a:endParaRPr lang="es-PE" sz="2400" dirty="0">
                <a:solidFill>
                  <a:schemeClr val="bg1"/>
                </a:solidFill>
              </a:endParaRPr>
            </a:p>
          </p:txBody>
        </p:sp>
        <p:sp>
          <p:nvSpPr>
            <p:cNvPr id="20" name="CuadroTexto 19">
              <a:extLst>
                <a:ext uri="{FF2B5EF4-FFF2-40B4-BE49-F238E27FC236}">
                  <a16:creationId xmlns:a16="http://schemas.microsoft.com/office/drawing/2014/main" id="{E8BCC32E-EDF2-EDAF-3D13-EF2BC93C74FF}"/>
                </a:ext>
              </a:extLst>
            </p:cNvPr>
            <p:cNvSpPr txBox="1"/>
            <p:nvPr/>
          </p:nvSpPr>
          <p:spPr>
            <a:xfrm>
              <a:off x="2801724" y="2640777"/>
              <a:ext cx="2658100" cy="2677656"/>
            </a:xfrm>
            <a:prstGeom prst="rect">
              <a:avLst/>
            </a:prstGeom>
            <a:noFill/>
          </p:spPr>
          <p:txBody>
            <a:bodyPr wrap="square" rtlCol="0">
              <a:spAutoFit/>
            </a:bodyPr>
            <a:lstStyle/>
            <a:p>
              <a:pPr algn="l"/>
              <a:r>
                <a:rPr lang="es-ES" sz="800" b="0" i="0" dirty="0">
                  <a:solidFill>
                    <a:schemeClr val="bg1"/>
                  </a:solidFill>
                  <a:effectLst/>
                  <a:latin typeface="Open Sans" panose="020B0606030504020204" pitchFamily="34" charset="0"/>
                </a:rPr>
                <a:t>En abril del 2019 la NASA publicó los controversiales resultados de una investigación conocida como los Gemelos.</a:t>
              </a:r>
            </a:p>
            <a:p>
              <a:pPr algn="l"/>
              <a:r>
                <a:rPr lang="es-ES" sz="800" b="0" i="0" dirty="0">
                  <a:solidFill>
                    <a:schemeClr val="bg1"/>
                  </a:solidFill>
                  <a:effectLst/>
                  <a:latin typeface="Open Sans" panose="020B0606030504020204" pitchFamily="34" charset="0"/>
                </a:rPr>
                <a:t>Un conjunto de diez equipos de investigadores de Estados Unidos (EE.UU.) se ocupó de observar los cambios que podrían ocurrirle a un ser humano al exponerlo al riesgo de viajar al espacio durante un año.</a:t>
              </a:r>
            </a:p>
            <a:p>
              <a:pPr algn="l"/>
              <a:r>
                <a:rPr lang="es-ES" sz="800" b="0" i="0" dirty="0">
                  <a:solidFill>
                    <a:schemeClr val="bg1"/>
                  </a:solidFill>
                  <a:effectLst/>
                  <a:latin typeface="Open Sans" panose="020B0606030504020204" pitchFamily="34" charset="0"/>
                </a:rPr>
                <a:t>Los científicos compararon una gran gama de muestras y medidas de dos hermanos gemelos idénticos, los astronautas retirados Scott Kelly  y Mark Kelly. Scott fue enviado al espacio, mientras que Mark permaneció en la Tierra.</a:t>
              </a:r>
            </a:p>
            <a:p>
              <a:pPr algn="l"/>
              <a:r>
                <a:rPr lang="es-ES" sz="800" b="0" i="0" dirty="0">
                  <a:solidFill>
                    <a:schemeClr val="bg1"/>
                  </a:solidFill>
                  <a:effectLst/>
                  <a:latin typeface="Open Sans" panose="020B0606030504020204" pitchFamily="34" charset="0"/>
                </a:rPr>
                <a:t>Uno de los resultados reveló el alargamiento de los telómeros del gemelo enviado al espacio, características especiales en los extremos de cada hebra de ADN que generalmente se acortan con la edad, lo cual demostró como un cuerpo humano puede adaptarse a una variedad de cambios generados por el entorno de los vuelos en el espacio exterior</a:t>
              </a:r>
              <a:endParaRPr lang="es-PE" sz="1000" dirty="0">
                <a:solidFill>
                  <a:schemeClr val="bg1"/>
                </a:solidFill>
              </a:endParaRPr>
            </a:p>
          </p:txBody>
        </p:sp>
        <p:sp>
          <p:nvSpPr>
            <p:cNvPr id="21" name="Rectángulo 20">
              <a:extLst>
                <a:ext uri="{FF2B5EF4-FFF2-40B4-BE49-F238E27FC236}">
                  <a16:creationId xmlns:a16="http://schemas.microsoft.com/office/drawing/2014/main" id="{54EF01A8-C721-CABE-790C-0F6DA7059926}"/>
                </a:ext>
              </a:extLst>
            </p:cNvPr>
            <p:cNvSpPr/>
            <p:nvPr/>
          </p:nvSpPr>
          <p:spPr>
            <a:xfrm>
              <a:off x="2902590" y="2294200"/>
              <a:ext cx="914400"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grpSp>
      <p:pic>
        <p:nvPicPr>
          <p:cNvPr id="5" name="Picture 2" descr="Los gemelos espaciales, cada vez &quot;más distintos&quot;: los ocho cambios en el  organismo qu">
            <a:extLst>
              <a:ext uri="{FF2B5EF4-FFF2-40B4-BE49-F238E27FC236}">
                <a16:creationId xmlns:a16="http://schemas.microsoft.com/office/drawing/2014/main" id="{6D52698F-6D58-3455-B283-0B613AA2B7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760" b="9677"/>
          <a:stretch/>
        </p:blipFill>
        <p:spPr bwMode="auto">
          <a:xfrm>
            <a:off x="5337419" y="1879132"/>
            <a:ext cx="6815983" cy="384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89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DCF43BC-BAD1-1016-4C77-8231B747F885}"/>
              </a:ext>
            </a:extLst>
          </p:cNvPr>
          <p:cNvPicPr>
            <a:picLocks noChangeAspect="1"/>
          </p:cNvPicPr>
          <p:nvPr/>
        </p:nvPicPr>
        <p:blipFill>
          <a:blip r:embed="rId2"/>
          <a:stretch>
            <a:fillRect/>
          </a:stretch>
        </p:blipFill>
        <p:spPr>
          <a:xfrm>
            <a:off x="0" y="440269"/>
            <a:ext cx="12192000" cy="5960684"/>
          </a:xfrm>
          <a:prstGeom prst="rect">
            <a:avLst/>
          </a:prstGeom>
        </p:spPr>
      </p:pic>
      <p:pic>
        <p:nvPicPr>
          <p:cNvPr id="2" name="Picture 4" descr="Total Black, la elegancia del color negro. - Bang Branding">
            <a:extLst>
              <a:ext uri="{FF2B5EF4-FFF2-40B4-BE49-F238E27FC236}">
                <a16:creationId xmlns:a16="http://schemas.microsoft.com/office/drawing/2014/main" id="{3AAFD5BC-9B3F-2D28-72F6-D95AAE843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 y="440269"/>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otal Black, la elegancia del color negro. - Bang Branding">
            <a:extLst>
              <a:ext uri="{FF2B5EF4-FFF2-40B4-BE49-F238E27FC236}">
                <a16:creationId xmlns:a16="http://schemas.microsoft.com/office/drawing/2014/main" id="{1B2F170B-C88F-1403-B926-C52C2EA47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 y="5359772"/>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07F824E-4E7C-0429-6349-129B4BABC87F}"/>
              </a:ext>
            </a:extLst>
          </p:cNvPr>
          <p:cNvPicPr>
            <a:picLocks noChangeAspect="1"/>
          </p:cNvPicPr>
          <p:nvPr/>
        </p:nvPicPr>
        <p:blipFill>
          <a:blip r:embed="rId4"/>
          <a:stretch>
            <a:fillRect/>
          </a:stretch>
        </p:blipFill>
        <p:spPr>
          <a:xfrm>
            <a:off x="6838750" y="1459607"/>
            <a:ext cx="5319694" cy="3893724"/>
          </a:xfrm>
          <a:prstGeom prst="rect">
            <a:avLst/>
          </a:prstGeom>
        </p:spPr>
      </p:pic>
      <p:sp>
        <p:nvSpPr>
          <p:cNvPr id="20" name="CuadroTexto 19">
            <a:extLst>
              <a:ext uri="{FF2B5EF4-FFF2-40B4-BE49-F238E27FC236}">
                <a16:creationId xmlns:a16="http://schemas.microsoft.com/office/drawing/2014/main" id="{03614ABD-9D13-EBEE-CE15-4F2FBB3302B0}"/>
              </a:ext>
            </a:extLst>
          </p:cNvPr>
          <p:cNvSpPr txBox="1"/>
          <p:nvPr/>
        </p:nvSpPr>
        <p:spPr>
          <a:xfrm>
            <a:off x="9526560" y="1454798"/>
            <a:ext cx="1608427" cy="1785104"/>
          </a:xfrm>
          <a:prstGeom prst="rect">
            <a:avLst/>
          </a:prstGeom>
          <a:noFill/>
        </p:spPr>
        <p:txBody>
          <a:bodyPr wrap="square">
            <a:spAutoFit/>
          </a:bodyPr>
          <a:lstStyle/>
          <a:p>
            <a:r>
              <a:rPr lang="es-PE" sz="11000" dirty="0">
                <a:solidFill>
                  <a:schemeClr val="bg1"/>
                </a:solidFill>
              </a:rPr>
              <a:t>02</a:t>
            </a:r>
          </a:p>
        </p:txBody>
      </p:sp>
      <p:sp>
        <p:nvSpPr>
          <p:cNvPr id="22" name="CuadroTexto 21">
            <a:extLst>
              <a:ext uri="{FF2B5EF4-FFF2-40B4-BE49-F238E27FC236}">
                <a16:creationId xmlns:a16="http://schemas.microsoft.com/office/drawing/2014/main" id="{9A2F9911-90D9-9B7A-BF91-819851DE6DBD}"/>
              </a:ext>
            </a:extLst>
          </p:cNvPr>
          <p:cNvSpPr txBox="1"/>
          <p:nvPr/>
        </p:nvSpPr>
        <p:spPr>
          <a:xfrm>
            <a:off x="6780026" y="1764370"/>
            <a:ext cx="3429375" cy="1015663"/>
          </a:xfrm>
          <a:prstGeom prst="rect">
            <a:avLst/>
          </a:prstGeom>
          <a:noFill/>
        </p:spPr>
        <p:txBody>
          <a:bodyPr wrap="square">
            <a:spAutoFit/>
          </a:bodyPr>
          <a:lstStyle/>
          <a:p>
            <a:r>
              <a:rPr lang="es-ES" b="1" i="0" dirty="0">
                <a:solidFill>
                  <a:schemeClr val="accent1"/>
                </a:solidFill>
                <a:effectLst/>
                <a:latin typeface="+mj-lt"/>
              </a:rPr>
              <a:t>Observando la Tierra </a:t>
            </a:r>
          </a:p>
          <a:p>
            <a:r>
              <a:rPr lang="es-ES" b="1" i="0" dirty="0">
                <a:solidFill>
                  <a:schemeClr val="accent1"/>
                </a:solidFill>
                <a:effectLst/>
                <a:latin typeface="+mj-lt"/>
              </a:rPr>
              <a:t>desde el espacio</a:t>
            </a:r>
          </a:p>
          <a:p>
            <a:endParaRPr lang="es-PE" sz="2400" dirty="0">
              <a:solidFill>
                <a:schemeClr val="bg1"/>
              </a:solidFill>
            </a:endParaRPr>
          </a:p>
        </p:txBody>
      </p:sp>
      <p:sp>
        <p:nvSpPr>
          <p:cNvPr id="23" name="Rectángulo 22">
            <a:extLst>
              <a:ext uri="{FF2B5EF4-FFF2-40B4-BE49-F238E27FC236}">
                <a16:creationId xmlns:a16="http://schemas.microsoft.com/office/drawing/2014/main" id="{8ABC96B2-E3B0-D45E-E2A8-8AADA8FB2476}"/>
              </a:ext>
            </a:extLst>
          </p:cNvPr>
          <p:cNvSpPr/>
          <p:nvPr/>
        </p:nvSpPr>
        <p:spPr>
          <a:xfrm>
            <a:off x="6884028" y="1790697"/>
            <a:ext cx="914400"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sp>
        <p:nvSpPr>
          <p:cNvPr id="25" name="CuadroTexto 24">
            <a:extLst>
              <a:ext uri="{FF2B5EF4-FFF2-40B4-BE49-F238E27FC236}">
                <a16:creationId xmlns:a16="http://schemas.microsoft.com/office/drawing/2014/main" id="{4C13176C-6F07-2582-1AD9-4A42E716F007}"/>
              </a:ext>
            </a:extLst>
          </p:cNvPr>
          <p:cNvSpPr txBox="1"/>
          <p:nvPr/>
        </p:nvSpPr>
        <p:spPr>
          <a:xfrm>
            <a:off x="6796804" y="2347702"/>
            <a:ext cx="2706310" cy="2677656"/>
          </a:xfrm>
          <a:prstGeom prst="rect">
            <a:avLst/>
          </a:prstGeom>
          <a:noFill/>
        </p:spPr>
        <p:txBody>
          <a:bodyPr wrap="square">
            <a:spAutoFit/>
          </a:bodyPr>
          <a:lstStyle/>
          <a:p>
            <a:pPr algn="l"/>
            <a:r>
              <a:rPr lang="es-ES" sz="800" b="0" i="0" dirty="0">
                <a:solidFill>
                  <a:schemeClr val="bg1"/>
                </a:solidFill>
                <a:effectLst/>
                <a:latin typeface="Open Sans" panose="020B0606030504020204" pitchFamily="34" charset="0"/>
              </a:rPr>
              <a:t>Existe una amplia variedad de estudios científicos basados en imágenes que los miembros de la tripulación de la NASA toman utilizando el Crew Earth Observations (CEO).</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La órbita de la estación espacial de la NASA lleva a su tripulación y cámaras sobre diferentes puntos de la Tierra en diferentes momentos y la estación vuelve a visitar los sitios a intervalos variables, lo que permite recopilar imágenes de muchas áreas en diferentes momentos del día y de la noche.</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De esta forma los expertos descubrieron que la iluminación artificial por la noche afecta el comportamiento de la vida silvestre urbana, según un estudio sobre los niveles de luz en la ciudad de Chicago que se basó en imágenes tomadas por astronautas desde la Estación Espacial Internacional (EEI).</a:t>
            </a:r>
          </a:p>
          <a:p>
            <a:br>
              <a:rPr lang="es-ES" sz="800" dirty="0">
                <a:solidFill>
                  <a:schemeClr val="bg1"/>
                </a:solidFill>
              </a:rPr>
            </a:br>
            <a:endParaRPr lang="es-PE" sz="800" dirty="0">
              <a:solidFill>
                <a:schemeClr val="bg1"/>
              </a:solidFill>
            </a:endParaRPr>
          </a:p>
        </p:txBody>
      </p:sp>
      <p:pic>
        <p:nvPicPr>
          <p:cNvPr id="5" name="Picture 2" descr="Tierra desde el espacio Archives - National Geographic en Español">
            <a:extLst>
              <a:ext uri="{FF2B5EF4-FFF2-40B4-BE49-F238E27FC236}">
                <a16:creationId xmlns:a16="http://schemas.microsoft.com/office/drawing/2014/main" id="{95668191-F39E-596D-D038-BD89946DF8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51" b="3369"/>
          <a:stretch/>
        </p:blipFill>
        <p:spPr bwMode="auto">
          <a:xfrm>
            <a:off x="26350" y="1454798"/>
            <a:ext cx="6812399" cy="390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987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8A3F2DF-A5C9-FEEC-45F1-803AD95B9EFD}"/>
              </a:ext>
            </a:extLst>
          </p:cNvPr>
          <p:cNvPicPr>
            <a:picLocks noChangeAspect="1"/>
          </p:cNvPicPr>
          <p:nvPr/>
        </p:nvPicPr>
        <p:blipFill>
          <a:blip r:embed="rId2"/>
          <a:stretch>
            <a:fillRect/>
          </a:stretch>
        </p:blipFill>
        <p:spPr>
          <a:xfrm>
            <a:off x="0" y="440234"/>
            <a:ext cx="12192000" cy="5977532"/>
          </a:xfrm>
          <a:prstGeom prst="rect">
            <a:avLst/>
          </a:prstGeom>
        </p:spPr>
      </p:pic>
      <p:grpSp>
        <p:nvGrpSpPr>
          <p:cNvPr id="6" name="Grupo 5">
            <a:extLst>
              <a:ext uri="{FF2B5EF4-FFF2-40B4-BE49-F238E27FC236}">
                <a16:creationId xmlns:a16="http://schemas.microsoft.com/office/drawing/2014/main" id="{932F2D68-72BE-FBE9-2E8B-29F533571906}"/>
              </a:ext>
            </a:extLst>
          </p:cNvPr>
          <p:cNvGrpSpPr/>
          <p:nvPr/>
        </p:nvGrpSpPr>
        <p:grpSpPr>
          <a:xfrm>
            <a:off x="0" y="450847"/>
            <a:ext cx="12192000" cy="5967450"/>
            <a:chOff x="0" y="804396"/>
            <a:chExt cx="12192000" cy="5967450"/>
          </a:xfrm>
        </p:grpSpPr>
        <p:pic>
          <p:nvPicPr>
            <p:cNvPr id="7" name="Imagen 6">
              <a:extLst>
                <a:ext uri="{FF2B5EF4-FFF2-40B4-BE49-F238E27FC236}">
                  <a16:creationId xmlns:a16="http://schemas.microsoft.com/office/drawing/2014/main" id="{D808227A-6F3B-1927-8C21-E2DF15D6126B}"/>
                </a:ext>
              </a:extLst>
            </p:cNvPr>
            <p:cNvPicPr>
              <a:picLocks noChangeAspect="1"/>
            </p:cNvPicPr>
            <p:nvPr/>
          </p:nvPicPr>
          <p:blipFill>
            <a:blip r:embed="rId3"/>
            <a:stretch>
              <a:fillRect/>
            </a:stretch>
          </p:blipFill>
          <p:spPr>
            <a:xfrm>
              <a:off x="0" y="804396"/>
              <a:ext cx="12192000" cy="5967450"/>
            </a:xfrm>
            <a:prstGeom prst="rect">
              <a:avLst/>
            </a:prstGeom>
          </p:spPr>
        </p:pic>
        <p:pic>
          <p:nvPicPr>
            <p:cNvPr id="11" name="Picture 4" descr="Total Black, la elegancia del color negro. - Bang Branding">
              <a:extLst>
                <a:ext uri="{FF2B5EF4-FFF2-40B4-BE49-F238E27FC236}">
                  <a16:creationId xmlns:a16="http://schemas.microsoft.com/office/drawing/2014/main" id="{591ADB59-5802-5237-72F4-743D070F6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6" y="846340"/>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otal Black, la elegancia del color negro. - Bang Branding">
              <a:extLst>
                <a:ext uri="{FF2B5EF4-FFF2-40B4-BE49-F238E27FC236}">
                  <a16:creationId xmlns:a16="http://schemas.microsoft.com/office/drawing/2014/main" id="{7441D613-02F9-3AB8-398B-75D6E6540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6" y="5724620"/>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904525FC-273E-3C9E-8302-1ED4A6F8F36F}"/>
                </a:ext>
              </a:extLst>
            </p:cNvPr>
            <p:cNvPicPr>
              <a:picLocks noChangeAspect="1"/>
            </p:cNvPicPr>
            <p:nvPr/>
          </p:nvPicPr>
          <p:blipFill>
            <a:blip r:embed="rId5"/>
            <a:stretch>
              <a:fillRect/>
            </a:stretch>
          </p:blipFill>
          <p:spPr>
            <a:xfrm>
              <a:off x="19574" y="1848373"/>
              <a:ext cx="5319694" cy="3879043"/>
            </a:xfrm>
            <a:prstGeom prst="rect">
              <a:avLst/>
            </a:prstGeom>
          </p:spPr>
        </p:pic>
        <p:sp>
          <p:nvSpPr>
            <p:cNvPr id="14" name="CuadroTexto 13">
              <a:extLst>
                <a:ext uri="{FF2B5EF4-FFF2-40B4-BE49-F238E27FC236}">
                  <a16:creationId xmlns:a16="http://schemas.microsoft.com/office/drawing/2014/main" id="{76A5E1EE-EC91-D487-3E15-A510943A5D34}"/>
                </a:ext>
              </a:extLst>
            </p:cNvPr>
            <p:cNvSpPr txBox="1"/>
            <p:nvPr/>
          </p:nvSpPr>
          <p:spPr>
            <a:xfrm>
              <a:off x="1063951" y="1902562"/>
              <a:ext cx="1614545" cy="1785104"/>
            </a:xfrm>
            <a:prstGeom prst="rect">
              <a:avLst/>
            </a:prstGeom>
            <a:noFill/>
          </p:spPr>
          <p:txBody>
            <a:bodyPr wrap="none" rtlCol="0">
              <a:spAutoFit/>
            </a:bodyPr>
            <a:lstStyle/>
            <a:p>
              <a:r>
                <a:rPr lang="es-PE" sz="11000" dirty="0">
                  <a:solidFill>
                    <a:schemeClr val="bg1"/>
                  </a:solidFill>
                </a:rPr>
                <a:t>03</a:t>
              </a:r>
            </a:p>
          </p:txBody>
        </p:sp>
        <p:sp>
          <p:nvSpPr>
            <p:cNvPr id="15" name="CuadroTexto 14">
              <a:extLst>
                <a:ext uri="{FF2B5EF4-FFF2-40B4-BE49-F238E27FC236}">
                  <a16:creationId xmlns:a16="http://schemas.microsoft.com/office/drawing/2014/main" id="{4DBB9ED6-095B-EE76-94B9-E9CF2167EB5C}"/>
                </a:ext>
              </a:extLst>
            </p:cNvPr>
            <p:cNvSpPr txBox="1"/>
            <p:nvPr/>
          </p:nvSpPr>
          <p:spPr>
            <a:xfrm>
              <a:off x="2789047" y="2294200"/>
              <a:ext cx="2519536" cy="1015663"/>
            </a:xfrm>
            <a:prstGeom prst="rect">
              <a:avLst/>
            </a:prstGeom>
            <a:noFill/>
          </p:spPr>
          <p:txBody>
            <a:bodyPr wrap="none" rtlCol="0">
              <a:spAutoFit/>
            </a:bodyPr>
            <a:lstStyle/>
            <a:p>
              <a:r>
                <a:rPr lang="es-PE" b="1" i="0" dirty="0">
                  <a:solidFill>
                    <a:schemeClr val="accent1"/>
                  </a:solidFill>
                  <a:effectLst/>
                  <a:latin typeface="+mj-lt"/>
                </a:rPr>
                <a:t>Un microscopio revelador</a:t>
              </a:r>
            </a:p>
            <a:p>
              <a:endParaRPr lang="es-ES" b="1" i="0" dirty="0">
                <a:solidFill>
                  <a:schemeClr val="accent1"/>
                </a:solidFill>
                <a:effectLst/>
                <a:latin typeface="+mj-lt"/>
              </a:endParaRPr>
            </a:p>
            <a:p>
              <a:endParaRPr lang="es-PE" sz="2400" dirty="0">
                <a:solidFill>
                  <a:schemeClr val="bg1"/>
                </a:solidFill>
              </a:endParaRPr>
            </a:p>
          </p:txBody>
        </p:sp>
        <p:sp>
          <p:nvSpPr>
            <p:cNvPr id="16" name="CuadroTexto 15">
              <a:extLst>
                <a:ext uri="{FF2B5EF4-FFF2-40B4-BE49-F238E27FC236}">
                  <a16:creationId xmlns:a16="http://schemas.microsoft.com/office/drawing/2014/main" id="{9072DE6E-92C1-6D0E-F996-800130CA73FA}"/>
                </a:ext>
              </a:extLst>
            </p:cNvPr>
            <p:cNvSpPr txBox="1"/>
            <p:nvPr/>
          </p:nvSpPr>
          <p:spPr>
            <a:xfrm>
              <a:off x="2801724" y="2640777"/>
              <a:ext cx="2506859" cy="2339102"/>
            </a:xfrm>
            <a:prstGeom prst="rect">
              <a:avLst/>
            </a:prstGeom>
            <a:noFill/>
          </p:spPr>
          <p:txBody>
            <a:bodyPr wrap="square" rtlCol="0">
              <a:spAutoFit/>
            </a:bodyPr>
            <a:lstStyle/>
            <a:p>
              <a:pPr algn="l"/>
              <a:r>
                <a:rPr lang="es-ES" sz="800" b="0" i="0" dirty="0">
                  <a:solidFill>
                    <a:schemeClr val="bg1"/>
                  </a:solidFill>
                  <a:effectLst/>
                  <a:latin typeface="Open Sans" panose="020B0606030504020204" pitchFamily="34" charset="0"/>
                </a:rPr>
                <a:t>Un microscopio de fluorescencia miniaturizado hizo posible que se observaran cambios en las células vivas en microgravedad. </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Este microscopio posibilita el análisis en tiempo real del comportamiento celular durante el vuelo espacial de larga duración. Su capacidad de imagen rápida permite el monitoreo de las reacciones celulares y moleculares que pueden suceder de forma más rápida en entornos de gravedad alterada.</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La implementación de métodos de análisis en tiempo real en la estación favorece el conocimiento sobre la forma en que reaccionan y se adaptan las células del cuerpo humano al entorno espacial.</a:t>
              </a:r>
            </a:p>
            <a:p>
              <a:pPr algn="l"/>
              <a:endParaRPr lang="es-PE" sz="1000" dirty="0">
                <a:solidFill>
                  <a:schemeClr val="bg1"/>
                </a:solidFill>
              </a:endParaRPr>
            </a:p>
          </p:txBody>
        </p:sp>
        <p:sp>
          <p:nvSpPr>
            <p:cNvPr id="17" name="Rectángulo 16">
              <a:extLst>
                <a:ext uri="{FF2B5EF4-FFF2-40B4-BE49-F238E27FC236}">
                  <a16:creationId xmlns:a16="http://schemas.microsoft.com/office/drawing/2014/main" id="{8D539FAB-C4E8-4D10-E0A4-303268102D00}"/>
                </a:ext>
              </a:extLst>
            </p:cNvPr>
            <p:cNvSpPr/>
            <p:nvPr/>
          </p:nvSpPr>
          <p:spPr>
            <a:xfrm>
              <a:off x="2902590" y="2294200"/>
              <a:ext cx="914400"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grpSp>
      <p:pic>
        <p:nvPicPr>
          <p:cNvPr id="8194" name="Picture 2" descr="17.500+ Célula Humana Vídeos de stock y películas libres de derechos -  iStock | Adn, Célula epitelial, Cells">
            <a:extLst>
              <a:ext uri="{FF2B5EF4-FFF2-40B4-BE49-F238E27FC236}">
                <a16:creationId xmlns:a16="http://schemas.microsoft.com/office/drawing/2014/main" id="{F70297AE-D675-5C9B-BA65-86FC4966F2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4860" y="1509937"/>
            <a:ext cx="6809715" cy="386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57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72A29B7-A158-89F5-4A75-6C09958231A0}"/>
              </a:ext>
            </a:extLst>
          </p:cNvPr>
          <p:cNvPicPr>
            <a:picLocks noChangeAspect="1"/>
          </p:cNvPicPr>
          <p:nvPr/>
        </p:nvPicPr>
        <p:blipFill>
          <a:blip r:embed="rId2"/>
          <a:stretch>
            <a:fillRect/>
          </a:stretch>
        </p:blipFill>
        <p:spPr>
          <a:xfrm>
            <a:off x="0" y="440269"/>
            <a:ext cx="12192000" cy="5960684"/>
          </a:xfrm>
          <a:prstGeom prst="rect">
            <a:avLst/>
          </a:prstGeom>
        </p:spPr>
      </p:pic>
      <p:pic>
        <p:nvPicPr>
          <p:cNvPr id="2" name="Imagen 1">
            <a:extLst>
              <a:ext uri="{FF2B5EF4-FFF2-40B4-BE49-F238E27FC236}">
                <a16:creationId xmlns:a16="http://schemas.microsoft.com/office/drawing/2014/main" id="{467446B1-3753-4A37-14D7-82A67DBF0654}"/>
              </a:ext>
            </a:extLst>
          </p:cNvPr>
          <p:cNvPicPr>
            <a:picLocks noChangeAspect="1"/>
          </p:cNvPicPr>
          <p:nvPr/>
        </p:nvPicPr>
        <p:blipFill>
          <a:blip r:embed="rId2"/>
          <a:stretch>
            <a:fillRect/>
          </a:stretch>
        </p:blipFill>
        <p:spPr>
          <a:xfrm>
            <a:off x="0" y="440269"/>
            <a:ext cx="12192000" cy="5960684"/>
          </a:xfrm>
          <a:prstGeom prst="rect">
            <a:avLst/>
          </a:prstGeom>
        </p:spPr>
      </p:pic>
      <p:pic>
        <p:nvPicPr>
          <p:cNvPr id="3" name="Picture 4" descr="Total Black, la elegancia del color negro. - Bang Branding">
            <a:extLst>
              <a:ext uri="{FF2B5EF4-FFF2-40B4-BE49-F238E27FC236}">
                <a16:creationId xmlns:a16="http://schemas.microsoft.com/office/drawing/2014/main" id="{85F5A2EB-D44E-12D0-7FD2-C58795449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 y="440269"/>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otal Black, la elegancia del color negro. - Bang Branding">
            <a:extLst>
              <a:ext uri="{FF2B5EF4-FFF2-40B4-BE49-F238E27FC236}">
                <a16:creationId xmlns:a16="http://schemas.microsoft.com/office/drawing/2014/main" id="{B5A18DF6-D4C2-6BA5-CFA8-4CDD403A1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 y="5359772"/>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1438526-AA70-C984-386F-B0C743467A16}"/>
              </a:ext>
            </a:extLst>
          </p:cNvPr>
          <p:cNvPicPr>
            <a:picLocks noChangeAspect="1"/>
          </p:cNvPicPr>
          <p:nvPr/>
        </p:nvPicPr>
        <p:blipFill>
          <a:blip r:embed="rId4"/>
          <a:stretch>
            <a:fillRect/>
          </a:stretch>
        </p:blipFill>
        <p:spPr>
          <a:xfrm>
            <a:off x="6838750" y="1467422"/>
            <a:ext cx="5319694" cy="3893724"/>
          </a:xfrm>
          <a:prstGeom prst="rect">
            <a:avLst/>
          </a:prstGeom>
        </p:spPr>
      </p:pic>
      <p:sp>
        <p:nvSpPr>
          <p:cNvPr id="7" name="CuadroTexto 6">
            <a:extLst>
              <a:ext uri="{FF2B5EF4-FFF2-40B4-BE49-F238E27FC236}">
                <a16:creationId xmlns:a16="http://schemas.microsoft.com/office/drawing/2014/main" id="{37BAC054-DBD4-8575-B3F7-6685FAB5B863}"/>
              </a:ext>
            </a:extLst>
          </p:cNvPr>
          <p:cNvSpPr txBox="1"/>
          <p:nvPr/>
        </p:nvSpPr>
        <p:spPr>
          <a:xfrm>
            <a:off x="9526560" y="1454798"/>
            <a:ext cx="1608427" cy="1785104"/>
          </a:xfrm>
          <a:prstGeom prst="rect">
            <a:avLst/>
          </a:prstGeom>
          <a:noFill/>
        </p:spPr>
        <p:txBody>
          <a:bodyPr wrap="square">
            <a:spAutoFit/>
          </a:bodyPr>
          <a:lstStyle/>
          <a:p>
            <a:r>
              <a:rPr lang="es-PE" sz="11000" dirty="0">
                <a:solidFill>
                  <a:schemeClr val="bg1"/>
                </a:solidFill>
              </a:rPr>
              <a:t>04</a:t>
            </a:r>
          </a:p>
        </p:txBody>
      </p:sp>
      <p:sp>
        <p:nvSpPr>
          <p:cNvPr id="8" name="CuadroTexto 7">
            <a:extLst>
              <a:ext uri="{FF2B5EF4-FFF2-40B4-BE49-F238E27FC236}">
                <a16:creationId xmlns:a16="http://schemas.microsoft.com/office/drawing/2014/main" id="{3F25145F-5FD4-EB8F-47C9-8511500D71E2}"/>
              </a:ext>
            </a:extLst>
          </p:cNvPr>
          <p:cNvSpPr txBox="1"/>
          <p:nvPr/>
        </p:nvSpPr>
        <p:spPr>
          <a:xfrm>
            <a:off x="6780026" y="1764370"/>
            <a:ext cx="3429375" cy="1292662"/>
          </a:xfrm>
          <a:prstGeom prst="rect">
            <a:avLst/>
          </a:prstGeom>
          <a:noFill/>
        </p:spPr>
        <p:txBody>
          <a:bodyPr wrap="square">
            <a:spAutoFit/>
          </a:bodyPr>
          <a:lstStyle/>
          <a:p>
            <a:r>
              <a:rPr lang="es-ES" b="1" i="0" dirty="0">
                <a:solidFill>
                  <a:schemeClr val="accent1"/>
                </a:solidFill>
                <a:effectLst/>
                <a:latin typeface="+mj-lt"/>
              </a:rPr>
              <a:t>El universo en mejor</a:t>
            </a:r>
          </a:p>
          <a:p>
            <a:r>
              <a:rPr lang="es-ES" b="1" i="0" dirty="0">
                <a:solidFill>
                  <a:schemeClr val="accent1"/>
                </a:solidFill>
                <a:effectLst/>
                <a:latin typeface="+mj-lt"/>
              </a:rPr>
              <a:t>resolución</a:t>
            </a:r>
          </a:p>
          <a:p>
            <a:endParaRPr lang="es-ES" b="1" i="0" dirty="0">
              <a:solidFill>
                <a:schemeClr val="accent1"/>
              </a:solidFill>
              <a:effectLst/>
              <a:latin typeface="Arimo"/>
            </a:endParaRPr>
          </a:p>
          <a:p>
            <a:endParaRPr lang="es-PE" sz="2400" dirty="0">
              <a:solidFill>
                <a:schemeClr val="bg1"/>
              </a:solidFill>
            </a:endParaRPr>
          </a:p>
        </p:txBody>
      </p:sp>
      <p:sp>
        <p:nvSpPr>
          <p:cNvPr id="9" name="Rectángulo 8">
            <a:extLst>
              <a:ext uri="{FF2B5EF4-FFF2-40B4-BE49-F238E27FC236}">
                <a16:creationId xmlns:a16="http://schemas.microsoft.com/office/drawing/2014/main" id="{A16BE384-A39A-998D-4177-78B78CFE130D}"/>
              </a:ext>
            </a:extLst>
          </p:cNvPr>
          <p:cNvSpPr/>
          <p:nvPr/>
        </p:nvSpPr>
        <p:spPr>
          <a:xfrm>
            <a:off x="6875639" y="1790697"/>
            <a:ext cx="914400"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sp>
        <p:nvSpPr>
          <p:cNvPr id="10" name="CuadroTexto 9">
            <a:extLst>
              <a:ext uri="{FF2B5EF4-FFF2-40B4-BE49-F238E27FC236}">
                <a16:creationId xmlns:a16="http://schemas.microsoft.com/office/drawing/2014/main" id="{F02B3F23-ECB6-F54B-69B6-7F2F22C1FD0E}"/>
              </a:ext>
            </a:extLst>
          </p:cNvPr>
          <p:cNvSpPr txBox="1"/>
          <p:nvPr/>
        </p:nvSpPr>
        <p:spPr>
          <a:xfrm>
            <a:off x="6796804" y="2347702"/>
            <a:ext cx="2706310" cy="3046988"/>
          </a:xfrm>
          <a:prstGeom prst="rect">
            <a:avLst/>
          </a:prstGeom>
          <a:noFill/>
        </p:spPr>
        <p:txBody>
          <a:bodyPr wrap="square">
            <a:spAutoFit/>
          </a:bodyPr>
          <a:lstStyle/>
          <a:p>
            <a:pPr algn="l"/>
            <a:r>
              <a:rPr lang="es-ES" sz="800" b="0" i="0" dirty="0">
                <a:solidFill>
                  <a:schemeClr val="bg1"/>
                </a:solidFill>
                <a:effectLst/>
                <a:latin typeface="Open Sans" panose="020B0606030504020204" pitchFamily="34" charset="0"/>
              </a:rPr>
              <a:t>El Explorador de Composición Interior de la estrella de neutrones de la NASA (Nicer) facilita mediciones con una excelente precisión de estrellas de neutrones, objetos que contienen materia ultradensa en el umbral del colapso en los agujeros negros.</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Nicer inició el monitoreo de la fuente y descubrió que se trataba de un sistema binario de agujero negro con una masa mucho mayor que la del Sol. Además, las medidas registradas han revelado cómo el borde interno del disco de acreción de un agujero negro (y la corona encima de él) varían en tamaño y forma a medida que un agujero negro consume material de una estrella compañera.</a:t>
            </a:r>
          </a:p>
          <a:p>
            <a:pPr algn="l"/>
            <a:endParaRPr lang="es-ES" sz="800" dirty="0">
              <a:solidFill>
                <a:schemeClr val="bg1"/>
              </a:solidFill>
              <a:latin typeface="Open Sans" panose="020B0606030504020204" pitchFamily="34" charset="0"/>
            </a:endParaRPr>
          </a:p>
          <a:p>
            <a:pPr algn="l"/>
            <a:r>
              <a:rPr lang="es-ES" sz="8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La foto muestra miles de galaxias en el cúmulo SMACS 0723</a:t>
            </a:r>
            <a:r>
              <a:rPr lang="es-ES" sz="8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que ocupa una pequeña porción del universo, desde hace aproximadamente 4600 millones de años, dijo la NASA</a:t>
            </a:r>
            <a:r>
              <a:rPr lang="es-ES" sz="800" b="0" i="0" dirty="0">
                <a:solidFill>
                  <a:schemeClr val="bg1"/>
                </a:solidFill>
                <a:effectLst/>
                <a:latin typeface="Georgia" panose="02040502050405020303" pitchFamily="18" charset="0"/>
              </a:rPr>
              <a:t>.</a:t>
            </a:r>
          </a:p>
          <a:p>
            <a:br>
              <a:rPr lang="es-ES" sz="800" b="0" i="0" dirty="0">
                <a:solidFill>
                  <a:schemeClr val="bg1"/>
                </a:solidFill>
                <a:effectLst/>
                <a:latin typeface="-apple-system"/>
              </a:rPr>
            </a:br>
            <a:endParaRPr lang="es-ES" sz="800" b="0" i="0" dirty="0">
              <a:solidFill>
                <a:schemeClr val="bg1"/>
              </a:solidFill>
              <a:effectLst/>
              <a:latin typeface="Open Sans" panose="020B0606030504020204" pitchFamily="34" charset="0"/>
            </a:endParaRPr>
          </a:p>
          <a:p>
            <a:br>
              <a:rPr lang="es-ES" sz="800" dirty="0">
                <a:solidFill>
                  <a:schemeClr val="bg1"/>
                </a:solidFill>
              </a:rPr>
            </a:br>
            <a:endParaRPr lang="es-PE" sz="800" dirty="0">
              <a:solidFill>
                <a:schemeClr val="bg1"/>
              </a:solidFill>
            </a:endParaRPr>
          </a:p>
        </p:txBody>
      </p:sp>
      <p:pic>
        <p:nvPicPr>
          <p:cNvPr id="15" name="Imagen 14">
            <a:extLst>
              <a:ext uri="{FF2B5EF4-FFF2-40B4-BE49-F238E27FC236}">
                <a16:creationId xmlns:a16="http://schemas.microsoft.com/office/drawing/2014/main" id="{E784E81C-17F6-F771-5FCB-959EB963BF4F}"/>
              </a:ext>
            </a:extLst>
          </p:cNvPr>
          <p:cNvPicPr>
            <a:picLocks noChangeAspect="1"/>
          </p:cNvPicPr>
          <p:nvPr/>
        </p:nvPicPr>
        <p:blipFill>
          <a:blip r:embed="rId5"/>
          <a:stretch>
            <a:fillRect/>
          </a:stretch>
        </p:blipFill>
        <p:spPr>
          <a:xfrm>
            <a:off x="3089944" y="1467422"/>
            <a:ext cx="3748806" cy="3893724"/>
          </a:xfrm>
          <a:prstGeom prst="rect">
            <a:avLst/>
          </a:prstGeom>
        </p:spPr>
      </p:pic>
      <p:pic>
        <p:nvPicPr>
          <p:cNvPr id="17" name="Imagen 16">
            <a:extLst>
              <a:ext uri="{FF2B5EF4-FFF2-40B4-BE49-F238E27FC236}">
                <a16:creationId xmlns:a16="http://schemas.microsoft.com/office/drawing/2014/main" id="{FA10BA4E-693B-B04D-9C76-230BFE08B6EE}"/>
              </a:ext>
            </a:extLst>
          </p:cNvPr>
          <p:cNvPicPr>
            <a:picLocks noChangeAspect="1"/>
          </p:cNvPicPr>
          <p:nvPr/>
        </p:nvPicPr>
        <p:blipFill rotWithShape="1">
          <a:blip r:embed="rId6"/>
          <a:srcRect l="6238" r="2200"/>
          <a:stretch/>
        </p:blipFill>
        <p:spPr>
          <a:xfrm>
            <a:off x="27963" y="1464672"/>
            <a:ext cx="3061981" cy="3892350"/>
          </a:xfrm>
          <a:prstGeom prst="rect">
            <a:avLst/>
          </a:prstGeom>
        </p:spPr>
      </p:pic>
    </p:spTree>
    <p:extLst>
      <p:ext uri="{BB962C8B-B14F-4D97-AF65-F5344CB8AC3E}">
        <p14:creationId xmlns:p14="http://schemas.microsoft.com/office/powerpoint/2010/main" val="2383316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8D856C8-34B2-644E-CC8C-6B0449401631}"/>
              </a:ext>
            </a:extLst>
          </p:cNvPr>
          <p:cNvPicPr>
            <a:picLocks noChangeAspect="1"/>
          </p:cNvPicPr>
          <p:nvPr/>
        </p:nvPicPr>
        <p:blipFill>
          <a:blip r:embed="rId2"/>
          <a:stretch>
            <a:fillRect/>
          </a:stretch>
        </p:blipFill>
        <p:spPr>
          <a:xfrm>
            <a:off x="0" y="440234"/>
            <a:ext cx="12192000" cy="5977532"/>
          </a:xfrm>
          <a:prstGeom prst="rect">
            <a:avLst/>
          </a:prstGeom>
        </p:spPr>
      </p:pic>
      <p:pic>
        <p:nvPicPr>
          <p:cNvPr id="2" name="Imagen 1">
            <a:extLst>
              <a:ext uri="{FF2B5EF4-FFF2-40B4-BE49-F238E27FC236}">
                <a16:creationId xmlns:a16="http://schemas.microsoft.com/office/drawing/2014/main" id="{2F1BE268-1905-6F57-19C6-876782B46B20}"/>
              </a:ext>
            </a:extLst>
          </p:cNvPr>
          <p:cNvPicPr>
            <a:picLocks noChangeAspect="1"/>
          </p:cNvPicPr>
          <p:nvPr/>
        </p:nvPicPr>
        <p:blipFill>
          <a:blip r:embed="rId2"/>
          <a:stretch>
            <a:fillRect/>
          </a:stretch>
        </p:blipFill>
        <p:spPr>
          <a:xfrm>
            <a:off x="0" y="440234"/>
            <a:ext cx="12192000" cy="5977532"/>
          </a:xfrm>
          <a:prstGeom prst="rect">
            <a:avLst/>
          </a:prstGeom>
        </p:spPr>
      </p:pic>
      <p:grpSp>
        <p:nvGrpSpPr>
          <p:cNvPr id="3" name="Grupo 2">
            <a:extLst>
              <a:ext uri="{FF2B5EF4-FFF2-40B4-BE49-F238E27FC236}">
                <a16:creationId xmlns:a16="http://schemas.microsoft.com/office/drawing/2014/main" id="{041273D9-E0F8-33FF-7997-3CECAA5AB532}"/>
              </a:ext>
            </a:extLst>
          </p:cNvPr>
          <p:cNvGrpSpPr/>
          <p:nvPr/>
        </p:nvGrpSpPr>
        <p:grpSpPr>
          <a:xfrm>
            <a:off x="0" y="443669"/>
            <a:ext cx="12192000" cy="5967450"/>
            <a:chOff x="0" y="804396"/>
            <a:chExt cx="12192000" cy="5967450"/>
          </a:xfrm>
        </p:grpSpPr>
        <p:pic>
          <p:nvPicPr>
            <p:cNvPr id="5" name="Imagen 4">
              <a:extLst>
                <a:ext uri="{FF2B5EF4-FFF2-40B4-BE49-F238E27FC236}">
                  <a16:creationId xmlns:a16="http://schemas.microsoft.com/office/drawing/2014/main" id="{3E62CDF4-5B29-4815-97EA-34CD3C3EA5D5}"/>
                </a:ext>
              </a:extLst>
            </p:cNvPr>
            <p:cNvPicPr>
              <a:picLocks noChangeAspect="1"/>
            </p:cNvPicPr>
            <p:nvPr/>
          </p:nvPicPr>
          <p:blipFill>
            <a:blip r:embed="rId3"/>
            <a:stretch>
              <a:fillRect/>
            </a:stretch>
          </p:blipFill>
          <p:spPr>
            <a:xfrm>
              <a:off x="0" y="804396"/>
              <a:ext cx="12192000" cy="5967450"/>
            </a:xfrm>
            <a:prstGeom prst="rect">
              <a:avLst/>
            </a:prstGeom>
          </p:spPr>
        </p:pic>
        <p:pic>
          <p:nvPicPr>
            <p:cNvPr id="6" name="Picture 4" descr="Total Black, la elegancia del color negro. - Bang Branding">
              <a:extLst>
                <a:ext uri="{FF2B5EF4-FFF2-40B4-BE49-F238E27FC236}">
                  <a16:creationId xmlns:a16="http://schemas.microsoft.com/office/drawing/2014/main" id="{BD77B00D-8EC2-B461-6945-2D5E6B9D3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6" y="846340"/>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tal Black, la elegancia del color negro. - Bang Branding">
              <a:extLst>
                <a:ext uri="{FF2B5EF4-FFF2-40B4-BE49-F238E27FC236}">
                  <a16:creationId xmlns:a16="http://schemas.microsoft.com/office/drawing/2014/main" id="{117BBCB0-AF86-1992-8059-B48B271D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6" y="5724620"/>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0E975A97-3D36-000C-CE28-6763ADE3180D}"/>
                </a:ext>
              </a:extLst>
            </p:cNvPr>
            <p:cNvPicPr>
              <a:picLocks noChangeAspect="1"/>
            </p:cNvPicPr>
            <p:nvPr/>
          </p:nvPicPr>
          <p:blipFill>
            <a:blip r:embed="rId5"/>
            <a:stretch>
              <a:fillRect/>
            </a:stretch>
          </p:blipFill>
          <p:spPr>
            <a:xfrm>
              <a:off x="19574" y="1848373"/>
              <a:ext cx="5319694" cy="3879043"/>
            </a:xfrm>
            <a:prstGeom prst="rect">
              <a:avLst/>
            </a:prstGeom>
          </p:spPr>
        </p:pic>
        <p:sp>
          <p:nvSpPr>
            <p:cNvPr id="9" name="CuadroTexto 8">
              <a:extLst>
                <a:ext uri="{FF2B5EF4-FFF2-40B4-BE49-F238E27FC236}">
                  <a16:creationId xmlns:a16="http://schemas.microsoft.com/office/drawing/2014/main" id="{4CB6D548-D445-C505-B5BB-29D6A3BA6E2A}"/>
                </a:ext>
              </a:extLst>
            </p:cNvPr>
            <p:cNvSpPr txBox="1"/>
            <p:nvPr/>
          </p:nvSpPr>
          <p:spPr>
            <a:xfrm>
              <a:off x="1063951" y="1902562"/>
              <a:ext cx="1614545" cy="1785104"/>
            </a:xfrm>
            <a:prstGeom prst="rect">
              <a:avLst/>
            </a:prstGeom>
            <a:noFill/>
          </p:spPr>
          <p:txBody>
            <a:bodyPr wrap="none" rtlCol="0">
              <a:spAutoFit/>
            </a:bodyPr>
            <a:lstStyle/>
            <a:p>
              <a:r>
                <a:rPr lang="es-PE" sz="11000" dirty="0">
                  <a:solidFill>
                    <a:schemeClr val="bg1"/>
                  </a:solidFill>
                </a:rPr>
                <a:t>05</a:t>
              </a:r>
            </a:p>
          </p:txBody>
        </p:sp>
        <p:sp>
          <p:nvSpPr>
            <p:cNvPr id="10" name="CuadroTexto 9">
              <a:extLst>
                <a:ext uri="{FF2B5EF4-FFF2-40B4-BE49-F238E27FC236}">
                  <a16:creationId xmlns:a16="http://schemas.microsoft.com/office/drawing/2014/main" id="{9BBC3D25-DC76-D6D8-3EDA-D27CBA5C5CFF}"/>
                </a:ext>
              </a:extLst>
            </p:cNvPr>
            <p:cNvSpPr txBox="1"/>
            <p:nvPr/>
          </p:nvSpPr>
          <p:spPr>
            <a:xfrm>
              <a:off x="2594510" y="2202455"/>
              <a:ext cx="2719399" cy="1107996"/>
            </a:xfrm>
            <a:prstGeom prst="rect">
              <a:avLst/>
            </a:prstGeom>
            <a:noFill/>
          </p:spPr>
          <p:txBody>
            <a:bodyPr wrap="none" rtlCol="0">
              <a:spAutoFit/>
            </a:bodyPr>
            <a:lstStyle/>
            <a:p>
              <a:r>
                <a:rPr lang="es-ES" sz="2400" b="1" i="0" dirty="0">
                  <a:solidFill>
                    <a:schemeClr val="accent1"/>
                  </a:solidFill>
                  <a:effectLst/>
                  <a:latin typeface="Arimo"/>
                </a:rPr>
                <a:t> </a:t>
              </a:r>
              <a:r>
                <a:rPr lang="es-ES" b="1" i="0" dirty="0">
                  <a:solidFill>
                    <a:schemeClr val="accent1"/>
                  </a:solidFill>
                  <a:effectLst/>
                  <a:latin typeface="+mj-lt"/>
                </a:rPr>
                <a:t>El vuelo espacial disminuye</a:t>
              </a:r>
            </a:p>
            <a:p>
              <a:r>
                <a:rPr lang="es-ES" b="1" i="0" dirty="0">
                  <a:solidFill>
                    <a:schemeClr val="accent1"/>
                  </a:solidFill>
                  <a:effectLst/>
                  <a:latin typeface="+mj-lt"/>
                </a:rPr>
                <a:t> el rendimiento en la Tierra</a:t>
              </a:r>
            </a:p>
            <a:p>
              <a:endParaRPr lang="es-PE" sz="2400" dirty="0">
                <a:solidFill>
                  <a:schemeClr val="bg1"/>
                </a:solidFill>
              </a:endParaRPr>
            </a:p>
          </p:txBody>
        </p:sp>
        <p:sp>
          <p:nvSpPr>
            <p:cNvPr id="11" name="CuadroTexto 10">
              <a:extLst>
                <a:ext uri="{FF2B5EF4-FFF2-40B4-BE49-F238E27FC236}">
                  <a16:creationId xmlns:a16="http://schemas.microsoft.com/office/drawing/2014/main" id="{CDD2425A-46C9-24B0-96F5-2F4914CF1479}"/>
                </a:ext>
              </a:extLst>
            </p:cNvPr>
            <p:cNvSpPr txBox="1"/>
            <p:nvPr/>
          </p:nvSpPr>
          <p:spPr>
            <a:xfrm>
              <a:off x="2678496" y="2859642"/>
              <a:ext cx="2658100" cy="1723549"/>
            </a:xfrm>
            <a:prstGeom prst="rect">
              <a:avLst/>
            </a:prstGeom>
            <a:noFill/>
          </p:spPr>
          <p:txBody>
            <a:bodyPr wrap="square" rtlCol="0">
              <a:spAutoFit/>
            </a:bodyPr>
            <a:lstStyle/>
            <a:p>
              <a:pPr algn="l"/>
              <a:r>
                <a:rPr lang="es-ES" sz="800" b="0" i="0" dirty="0">
                  <a:solidFill>
                    <a:schemeClr val="bg1"/>
                  </a:solidFill>
                  <a:effectLst/>
                  <a:latin typeface="Open Sans" panose="020B0606030504020204" pitchFamily="34" charset="0"/>
                </a:rPr>
                <a:t>Los cuerpos de los astronautas se adaptan a la microgravedad en su permanencia en el espacio. Cuando los tripulantes regresan a la Tierra, muestran disminuciones importantes de la destreza manual, la multitarea, la percepción del movimiento y la capacidad de operar un vehículo.</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Los investigadores de la NASA confirmaron que la disminución del rendimiento después del vuelo estuvo relacionada con factores de vuelo espacial y no con otros factores como la falta de práctica o el sueño.</a:t>
              </a:r>
            </a:p>
            <a:p>
              <a:pPr algn="l"/>
              <a:endParaRPr lang="es-PE" sz="1000" dirty="0">
                <a:solidFill>
                  <a:schemeClr val="bg1"/>
                </a:solidFill>
              </a:endParaRPr>
            </a:p>
          </p:txBody>
        </p:sp>
        <p:sp>
          <p:nvSpPr>
            <p:cNvPr id="12" name="Rectángulo 11">
              <a:extLst>
                <a:ext uri="{FF2B5EF4-FFF2-40B4-BE49-F238E27FC236}">
                  <a16:creationId xmlns:a16="http://schemas.microsoft.com/office/drawing/2014/main" id="{98B47215-1FF6-2EDD-03AB-445FE960896E}"/>
                </a:ext>
              </a:extLst>
            </p:cNvPr>
            <p:cNvSpPr/>
            <p:nvPr/>
          </p:nvSpPr>
          <p:spPr>
            <a:xfrm>
              <a:off x="2751588" y="2294200"/>
              <a:ext cx="914400"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grpSp>
      <p:pic>
        <p:nvPicPr>
          <p:cNvPr id="15" name="Imagen 14">
            <a:extLst>
              <a:ext uri="{FF2B5EF4-FFF2-40B4-BE49-F238E27FC236}">
                <a16:creationId xmlns:a16="http://schemas.microsoft.com/office/drawing/2014/main" id="{BFC16CBB-6387-05AC-566E-268254FF47A1}"/>
              </a:ext>
            </a:extLst>
          </p:cNvPr>
          <p:cNvPicPr>
            <a:picLocks noChangeAspect="1"/>
          </p:cNvPicPr>
          <p:nvPr/>
        </p:nvPicPr>
        <p:blipFill rotWithShape="1">
          <a:blip r:embed="rId6"/>
          <a:srcRect l="261" t="4323" b="1705"/>
          <a:stretch/>
        </p:blipFill>
        <p:spPr>
          <a:xfrm>
            <a:off x="5331761" y="1512470"/>
            <a:ext cx="6822813" cy="3853424"/>
          </a:xfrm>
          <a:prstGeom prst="rect">
            <a:avLst/>
          </a:prstGeom>
        </p:spPr>
      </p:pic>
    </p:spTree>
    <p:extLst>
      <p:ext uri="{BB962C8B-B14F-4D97-AF65-F5344CB8AC3E}">
        <p14:creationId xmlns:p14="http://schemas.microsoft.com/office/powerpoint/2010/main" val="2331763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7FD1B68-C32E-32C5-A6FA-D660DE0A2555}"/>
              </a:ext>
            </a:extLst>
          </p:cNvPr>
          <p:cNvPicPr>
            <a:picLocks noChangeAspect="1"/>
          </p:cNvPicPr>
          <p:nvPr/>
        </p:nvPicPr>
        <p:blipFill>
          <a:blip r:embed="rId2"/>
          <a:stretch>
            <a:fillRect/>
          </a:stretch>
        </p:blipFill>
        <p:spPr>
          <a:xfrm>
            <a:off x="0" y="440269"/>
            <a:ext cx="12192000" cy="5960684"/>
          </a:xfrm>
          <a:prstGeom prst="rect">
            <a:avLst/>
          </a:prstGeom>
        </p:spPr>
      </p:pic>
      <p:pic>
        <p:nvPicPr>
          <p:cNvPr id="2" name="Imagen 1">
            <a:extLst>
              <a:ext uri="{FF2B5EF4-FFF2-40B4-BE49-F238E27FC236}">
                <a16:creationId xmlns:a16="http://schemas.microsoft.com/office/drawing/2014/main" id="{E2465FB6-B62E-5636-940C-7DB67FAF33E2}"/>
              </a:ext>
            </a:extLst>
          </p:cNvPr>
          <p:cNvPicPr>
            <a:picLocks noChangeAspect="1"/>
          </p:cNvPicPr>
          <p:nvPr/>
        </p:nvPicPr>
        <p:blipFill>
          <a:blip r:embed="rId2"/>
          <a:stretch>
            <a:fillRect/>
          </a:stretch>
        </p:blipFill>
        <p:spPr>
          <a:xfrm>
            <a:off x="0" y="440269"/>
            <a:ext cx="12192000" cy="5960684"/>
          </a:xfrm>
          <a:prstGeom prst="rect">
            <a:avLst/>
          </a:prstGeom>
        </p:spPr>
      </p:pic>
      <p:pic>
        <p:nvPicPr>
          <p:cNvPr id="3" name="Imagen 2">
            <a:extLst>
              <a:ext uri="{FF2B5EF4-FFF2-40B4-BE49-F238E27FC236}">
                <a16:creationId xmlns:a16="http://schemas.microsoft.com/office/drawing/2014/main" id="{6C3A908F-6FA2-187A-F8E1-24B9C2A5EA1A}"/>
              </a:ext>
            </a:extLst>
          </p:cNvPr>
          <p:cNvPicPr>
            <a:picLocks noChangeAspect="1"/>
          </p:cNvPicPr>
          <p:nvPr/>
        </p:nvPicPr>
        <p:blipFill>
          <a:blip r:embed="rId2"/>
          <a:stretch>
            <a:fillRect/>
          </a:stretch>
        </p:blipFill>
        <p:spPr>
          <a:xfrm>
            <a:off x="0" y="440269"/>
            <a:ext cx="12192000" cy="5960684"/>
          </a:xfrm>
          <a:prstGeom prst="rect">
            <a:avLst/>
          </a:prstGeom>
        </p:spPr>
      </p:pic>
      <p:pic>
        <p:nvPicPr>
          <p:cNvPr id="5" name="Picture 4" descr="Total Black, la elegancia del color negro. - Bang Branding">
            <a:extLst>
              <a:ext uri="{FF2B5EF4-FFF2-40B4-BE49-F238E27FC236}">
                <a16:creationId xmlns:a16="http://schemas.microsoft.com/office/drawing/2014/main" id="{D0167DE9-4338-539B-4785-CC50FA058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 y="440269"/>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otal Black, la elegancia del color negro. - Bang Branding">
            <a:extLst>
              <a:ext uri="{FF2B5EF4-FFF2-40B4-BE49-F238E27FC236}">
                <a16:creationId xmlns:a16="http://schemas.microsoft.com/office/drawing/2014/main" id="{F7AA9072-43C6-7013-F080-87D7490E5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 y="5359772"/>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D03EF170-4391-B5A5-2F82-CF50D00EBEA3}"/>
              </a:ext>
            </a:extLst>
          </p:cNvPr>
          <p:cNvPicPr>
            <a:picLocks noChangeAspect="1"/>
          </p:cNvPicPr>
          <p:nvPr/>
        </p:nvPicPr>
        <p:blipFill>
          <a:blip r:embed="rId4"/>
          <a:stretch>
            <a:fillRect/>
          </a:stretch>
        </p:blipFill>
        <p:spPr>
          <a:xfrm>
            <a:off x="6838750" y="1467422"/>
            <a:ext cx="5319694" cy="3893724"/>
          </a:xfrm>
          <a:prstGeom prst="rect">
            <a:avLst/>
          </a:prstGeom>
        </p:spPr>
      </p:pic>
      <p:sp>
        <p:nvSpPr>
          <p:cNvPr id="8" name="CuadroTexto 7">
            <a:extLst>
              <a:ext uri="{FF2B5EF4-FFF2-40B4-BE49-F238E27FC236}">
                <a16:creationId xmlns:a16="http://schemas.microsoft.com/office/drawing/2014/main" id="{E37A6464-08D9-C011-F33B-E271FB7A974E}"/>
              </a:ext>
            </a:extLst>
          </p:cNvPr>
          <p:cNvSpPr txBox="1"/>
          <p:nvPr/>
        </p:nvSpPr>
        <p:spPr>
          <a:xfrm>
            <a:off x="9526560" y="1454798"/>
            <a:ext cx="1608427" cy="1785104"/>
          </a:xfrm>
          <a:prstGeom prst="rect">
            <a:avLst/>
          </a:prstGeom>
          <a:noFill/>
        </p:spPr>
        <p:txBody>
          <a:bodyPr wrap="square">
            <a:spAutoFit/>
          </a:bodyPr>
          <a:lstStyle/>
          <a:p>
            <a:r>
              <a:rPr lang="es-PE" sz="11000" dirty="0">
                <a:solidFill>
                  <a:schemeClr val="bg1"/>
                </a:solidFill>
              </a:rPr>
              <a:t>06</a:t>
            </a:r>
          </a:p>
        </p:txBody>
      </p:sp>
      <p:sp>
        <p:nvSpPr>
          <p:cNvPr id="9" name="CuadroTexto 8">
            <a:extLst>
              <a:ext uri="{FF2B5EF4-FFF2-40B4-BE49-F238E27FC236}">
                <a16:creationId xmlns:a16="http://schemas.microsoft.com/office/drawing/2014/main" id="{35F4143B-DF82-D3B8-A74B-615ABBA2E6A0}"/>
              </a:ext>
            </a:extLst>
          </p:cNvPr>
          <p:cNvSpPr txBox="1"/>
          <p:nvPr/>
        </p:nvSpPr>
        <p:spPr>
          <a:xfrm>
            <a:off x="6780026" y="1764370"/>
            <a:ext cx="3429375" cy="738664"/>
          </a:xfrm>
          <a:prstGeom prst="rect">
            <a:avLst/>
          </a:prstGeom>
          <a:noFill/>
        </p:spPr>
        <p:txBody>
          <a:bodyPr wrap="square">
            <a:spAutoFit/>
          </a:bodyPr>
          <a:lstStyle/>
          <a:p>
            <a:r>
              <a:rPr lang="es-ES" b="1" i="0" dirty="0">
                <a:solidFill>
                  <a:schemeClr val="accent1"/>
                </a:solidFill>
                <a:effectLst/>
                <a:latin typeface="+mj-lt"/>
              </a:rPr>
              <a:t>El cemento en el espacio</a:t>
            </a:r>
          </a:p>
          <a:p>
            <a:endParaRPr lang="es-PE" sz="2400" dirty="0">
              <a:solidFill>
                <a:schemeClr val="bg1"/>
              </a:solidFill>
            </a:endParaRPr>
          </a:p>
        </p:txBody>
      </p:sp>
      <p:sp>
        <p:nvSpPr>
          <p:cNvPr id="10" name="Rectángulo 9">
            <a:extLst>
              <a:ext uri="{FF2B5EF4-FFF2-40B4-BE49-F238E27FC236}">
                <a16:creationId xmlns:a16="http://schemas.microsoft.com/office/drawing/2014/main" id="{ED29D9AA-DDEE-0A27-BB22-A18A2570A015}"/>
              </a:ext>
            </a:extLst>
          </p:cNvPr>
          <p:cNvSpPr/>
          <p:nvPr/>
        </p:nvSpPr>
        <p:spPr>
          <a:xfrm>
            <a:off x="6875639" y="1790697"/>
            <a:ext cx="914400"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sp>
        <p:nvSpPr>
          <p:cNvPr id="11" name="CuadroTexto 10">
            <a:extLst>
              <a:ext uri="{FF2B5EF4-FFF2-40B4-BE49-F238E27FC236}">
                <a16:creationId xmlns:a16="http://schemas.microsoft.com/office/drawing/2014/main" id="{44E1793A-1C40-E8DB-F71D-CAC78BAE920A}"/>
              </a:ext>
            </a:extLst>
          </p:cNvPr>
          <p:cNvSpPr txBox="1"/>
          <p:nvPr/>
        </p:nvSpPr>
        <p:spPr>
          <a:xfrm>
            <a:off x="6796804" y="2163144"/>
            <a:ext cx="2706310" cy="2308324"/>
          </a:xfrm>
          <a:prstGeom prst="rect">
            <a:avLst/>
          </a:prstGeom>
          <a:noFill/>
        </p:spPr>
        <p:txBody>
          <a:bodyPr wrap="square">
            <a:spAutoFit/>
          </a:bodyPr>
          <a:lstStyle/>
          <a:p>
            <a:pPr algn="l"/>
            <a:r>
              <a:rPr lang="es-ES" sz="800" b="0" i="0" dirty="0">
                <a:solidFill>
                  <a:schemeClr val="bg1"/>
                </a:solidFill>
                <a:effectLst/>
                <a:latin typeface="Open Sans" panose="020B0606030504020204" pitchFamily="34" charset="0"/>
              </a:rPr>
              <a:t>Otro de los descubrimientos confirmados por la NASA sugiere la posibilidad de construir lugares para habitar en la Luna o Marte.</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Se trata de una investigación denominada Microgravity Investigation of Cement Solidification (MICS), la cual revela que las muestras procesadas en el espacio presentan cambios considerables en la microestructura del cemento en comparación con las procesadas en la Tierra, como el aumento de la porosidad, o la presencia de más espacios abiertos.</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Mostrar que el cemento puede endurecerse en el espacio es de gran importancia para las futuras construcciones lunares.</a:t>
            </a:r>
          </a:p>
          <a:p>
            <a:br>
              <a:rPr lang="es-ES" sz="800" dirty="0">
                <a:solidFill>
                  <a:schemeClr val="bg1"/>
                </a:solidFill>
              </a:rPr>
            </a:br>
            <a:endParaRPr lang="es-PE" sz="800" dirty="0">
              <a:solidFill>
                <a:schemeClr val="bg1"/>
              </a:solidFill>
            </a:endParaRPr>
          </a:p>
        </p:txBody>
      </p:sp>
      <p:pic>
        <p:nvPicPr>
          <p:cNvPr id="5122" name="Picture 2" descr="Sí, es posible mezclar cemento en el espacio: lo han logrado por primera vez en la ISS y el resultado es distinto al terrestre">
            <a:extLst>
              <a:ext uri="{FF2B5EF4-FFF2-40B4-BE49-F238E27FC236}">
                <a16:creationId xmlns:a16="http://schemas.microsoft.com/office/drawing/2014/main" id="{46ED8791-CDCB-BBB5-15B3-77253EA69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63" y="1472262"/>
            <a:ext cx="6805732" cy="387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557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8129BF2-A71A-5D9B-6B4E-A573E85293E1}"/>
              </a:ext>
            </a:extLst>
          </p:cNvPr>
          <p:cNvPicPr>
            <a:picLocks noChangeAspect="1"/>
          </p:cNvPicPr>
          <p:nvPr/>
        </p:nvPicPr>
        <p:blipFill>
          <a:blip r:embed="rId2"/>
          <a:stretch>
            <a:fillRect/>
          </a:stretch>
        </p:blipFill>
        <p:spPr>
          <a:xfrm>
            <a:off x="0" y="440234"/>
            <a:ext cx="12192000" cy="5977532"/>
          </a:xfrm>
          <a:prstGeom prst="rect">
            <a:avLst/>
          </a:prstGeom>
        </p:spPr>
      </p:pic>
      <p:pic>
        <p:nvPicPr>
          <p:cNvPr id="2" name="Imagen 1">
            <a:extLst>
              <a:ext uri="{FF2B5EF4-FFF2-40B4-BE49-F238E27FC236}">
                <a16:creationId xmlns:a16="http://schemas.microsoft.com/office/drawing/2014/main" id="{5FBABFDE-56CD-0F59-604F-59D2CAAC6B49}"/>
              </a:ext>
            </a:extLst>
          </p:cNvPr>
          <p:cNvPicPr>
            <a:picLocks noChangeAspect="1"/>
          </p:cNvPicPr>
          <p:nvPr/>
        </p:nvPicPr>
        <p:blipFill>
          <a:blip r:embed="rId2"/>
          <a:stretch>
            <a:fillRect/>
          </a:stretch>
        </p:blipFill>
        <p:spPr>
          <a:xfrm>
            <a:off x="0" y="440234"/>
            <a:ext cx="12192000" cy="5977532"/>
          </a:xfrm>
          <a:prstGeom prst="rect">
            <a:avLst/>
          </a:prstGeom>
        </p:spPr>
      </p:pic>
      <p:pic>
        <p:nvPicPr>
          <p:cNvPr id="3" name="Imagen 2">
            <a:extLst>
              <a:ext uri="{FF2B5EF4-FFF2-40B4-BE49-F238E27FC236}">
                <a16:creationId xmlns:a16="http://schemas.microsoft.com/office/drawing/2014/main" id="{165E4A0C-748B-5765-E8D1-C96EF5D06A2B}"/>
              </a:ext>
            </a:extLst>
          </p:cNvPr>
          <p:cNvPicPr>
            <a:picLocks noChangeAspect="1"/>
          </p:cNvPicPr>
          <p:nvPr/>
        </p:nvPicPr>
        <p:blipFill>
          <a:blip r:embed="rId2"/>
          <a:stretch>
            <a:fillRect/>
          </a:stretch>
        </p:blipFill>
        <p:spPr>
          <a:xfrm>
            <a:off x="0" y="440234"/>
            <a:ext cx="12192000" cy="5977532"/>
          </a:xfrm>
          <a:prstGeom prst="rect">
            <a:avLst/>
          </a:prstGeom>
        </p:spPr>
      </p:pic>
      <p:grpSp>
        <p:nvGrpSpPr>
          <p:cNvPr id="5" name="Grupo 4">
            <a:extLst>
              <a:ext uri="{FF2B5EF4-FFF2-40B4-BE49-F238E27FC236}">
                <a16:creationId xmlns:a16="http://schemas.microsoft.com/office/drawing/2014/main" id="{482CF9C3-E270-EAAF-308D-1545892632BC}"/>
              </a:ext>
            </a:extLst>
          </p:cNvPr>
          <p:cNvGrpSpPr/>
          <p:nvPr/>
        </p:nvGrpSpPr>
        <p:grpSpPr>
          <a:xfrm>
            <a:off x="0" y="443669"/>
            <a:ext cx="12192000" cy="5967450"/>
            <a:chOff x="0" y="804396"/>
            <a:chExt cx="12192000" cy="5967450"/>
          </a:xfrm>
        </p:grpSpPr>
        <p:pic>
          <p:nvPicPr>
            <p:cNvPr id="6" name="Imagen 5">
              <a:extLst>
                <a:ext uri="{FF2B5EF4-FFF2-40B4-BE49-F238E27FC236}">
                  <a16:creationId xmlns:a16="http://schemas.microsoft.com/office/drawing/2014/main" id="{4A9492D3-067F-ACC3-A2CA-1D86A4E939A4}"/>
                </a:ext>
              </a:extLst>
            </p:cNvPr>
            <p:cNvPicPr>
              <a:picLocks noChangeAspect="1"/>
            </p:cNvPicPr>
            <p:nvPr/>
          </p:nvPicPr>
          <p:blipFill>
            <a:blip r:embed="rId3"/>
            <a:stretch>
              <a:fillRect/>
            </a:stretch>
          </p:blipFill>
          <p:spPr>
            <a:xfrm>
              <a:off x="0" y="804396"/>
              <a:ext cx="12192000" cy="5967450"/>
            </a:xfrm>
            <a:prstGeom prst="rect">
              <a:avLst/>
            </a:prstGeom>
          </p:spPr>
        </p:pic>
        <p:pic>
          <p:nvPicPr>
            <p:cNvPr id="7" name="Picture 4" descr="Total Black, la elegancia del color negro. - Bang Branding">
              <a:extLst>
                <a:ext uri="{FF2B5EF4-FFF2-40B4-BE49-F238E27FC236}">
                  <a16:creationId xmlns:a16="http://schemas.microsoft.com/office/drawing/2014/main" id="{0098DF48-CB82-993C-3B59-7F4BC013B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6" y="846340"/>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otal Black, la elegancia del color negro. - Bang Branding">
              <a:extLst>
                <a:ext uri="{FF2B5EF4-FFF2-40B4-BE49-F238E27FC236}">
                  <a16:creationId xmlns:a16="http://schemas.microsoft.com/office/drawing/2014/main" id="{24F62A96-7B22-428B-13E9-C26EBC567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6" y="5724620"/>
              <a:ext cx="12130481" cy="102440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6FEAF81A-C486-AD3D-730F-C2DE54462A78}"/>
                </a:ext>
              </a:extLst>
            </p:cNvPr>
            <p:cNvPicPr>
              <a:picLocks noChangeAspect="1"/>
            </p:cNvPicPr>
            <p:nvPr/>
          </p:nvPicPr>
          <p:blipFill>
            <a:blip r:embed="rId5"/>
            <a:stretch>
              <a:fillRect/>
            </a:stretch>
          </p:blipFill>
          <p:spPr>
            <a:xfrm>
              <a:off x="36353" y="1848373"/>
              <a:ext cx="5302914" cy="3879043"/>
            </a:xfrm>
            <a:prstGeom prst="rect">
              <a:avLst/>
            </a:prstGeom>
          </p:spPr>
        </p:pic>
        <p:sp>
          <p:nvSpPr>
            <p:cNvPr id="10" name="CuadroTexto 9">
              <a:extLst>
                <a:ext uri="{FF2B5EF4-FFF2-40B4-BE49-F238E27FC236}">
                  <a16:creationId xmlns:a16="http://schemas.microsoft.com/office/drawing/2014/main" id="{F8C87886-AA85-1AFB-5182-0154377F3C64}"/>
                </a:ext>
              </a:extLst>
            </p:cNvPr>
            <p:cNvSpPr txBox="1"/>
            <p:nvPr/>
          </p:nvSpPr>
          <p:spPr>
            <a:xfrm>
              <a:off x="1063951" y="1902562"/>
              <a:ext cx="1614545" cy="1785104"/>
            </a:xfrm>
            <a:prstGeom prst="rect">
              <a:avLst/>
            </a:prstGeom>
            <a:noFill/>
          </p:spPr>
          <p:txBody>
            <a:bodyPr wrap="none" rtlCol="0">
              <a:spAutoFit/>
            </a:bodyPr>
            <a:lstStyle/>
            <a:p>
              <a:r>
                <a:rPr lang="es-PE" sz="11000" dirty="0">
                  <a:solidFill>
                    <a:schemeClr val="bg1"/>
                  </a:solidFill>
                </a:rPr>
                <a:t>07</a:t>
              </a:r>
            </a:p>
          </p:txBody>
        </p:sp>
        <p:sp>
          <p:nvSpPr>
            <p:cNvPr id="11" name="CuadroTexto 10">
              <a:extLst>
                <a:ext uri="{FF2B5EF4-FFF2-40B4-BE49-F238E27FC236}">
                  <a16:creationId xmlns:a16="http://schemas.microsoft.com/office/drawing/2014/main" id="{01016848-8C0C-2775-3CDC-19EC44FAC1D5}"/>
                </a:ext>
              </a:extLst>
            </p:cNvPr>
            <p:cNvSpPr txBox="1"/>
            <p:nvPr/>
          </p:nvSpPr>
          <p:spPr>
            <a:xfrm>
              <a:off x="2789047" y="2294200"/>
              <a:ext cx="1810560" cy="738664"/>
            </a:xfrm>
            <a:prstGeom prst="rect">
              <a:avLst/>
            </a:prstGeom>
            <a:noFill/>
          </p:spPr>
          <p:txBody>
            <a:bodyPr wrap="none" rtlCol="0">
              <a:spAutoFit/>
            </a:bodyPr>
            <a:lstStyle/>
            <a:p>
              <a:r>
                <a:rPr lang="es-PE" b="1" i="0" dirty="0">
                  <a:solidFill>
                    <a:schemeClr val="accent1"/>
                  </a:solidFill>
                  <a:effectLst/>
                  <a:latin typeface="+mj-lt"/>
                </a:rPr>
                <a:t>Consérvalo limpio</a:t>
              </a:r>
            </a:p>
            <a:p>
              <a:endParaRPr lang="es-PE" sz="2400" dirty="0">
                <a:solidFill>
                  <a:schemeClr val="bg1"/>
                </a:solidFill>
              </a:endParaRPr>
            </a:p>
          </p:txBody>
        </p:sp>
        <p:sp>
          <p:nvSpPr>
            <p:cNvPr id="12" name="CuadroTexto 11">
              <a:extLst>
                <a:ext uri="{FF2B5EF4-FFF2-40B4-BE49-F238E27FC236}">
                  <a16:creationId xmlns:a16="http://schemas.microsoft.com/office/drawing/2014/main" id="{8884B14F-6942-B3F4-3128-CBBE59304B6E}"/>
                </a:ext>
              </a:extLst>
            </p:cNvPr>
            <p:cNvSpPr txBox="1"/>
            <p:nvPr/>
          </p:nvSpPr>
          <p:spPr>
            <a:xfrm>
              <a:off x="2801724" y="2640777"/>
              <a:ext cx="2658100" cy="3200876"/>
            </a:xfrm>
            <a:prstGeom prst="rect">
              <a:avLst/>
            </a:prstGeom>
            <a:noFill/>
          </p:spPr>
          <p:txBody>
            <a:bodyPr wrap="square" rtlCol="0">
              <a:spAutoFit/>
            </a:bodyPr>
            <a:lstStyle/>
            <a:p>
              <a:pPr algn="l"/>
              <a:r>
                <a:rPr lang="es-ES" sz="800" b="0" i="0" dirty="0">
                  <a:solidFill>
                    <a:schemeClr val="bg1"/>
                  </a:solidFill>
                  <a:effectLst/>
                  <a:latin typeface="Open Sans" panose="020B0606030504020204" pitchFamily="34" charset="0"/>
                </a:rPr>
                <a:t>Para disminuir el crecimiento y la propagación de bacterias resistentes a los antibióticos y recubrimientos de plata se necesitan nuevos materiales, de acuerdo con una investigación denominada como Biorisk-KM-Metally, realizada por la agencia espacial rusa (Roscosmos) y confirmada por la NASA.</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Los investigadores realizaron pruebas sobre un recubrimiento antimicrobiano llamado AGXX® y lo compararon con recubrimientos de plata y acero inoxidable. Para el estudio, los miembros de la tripulación colocaron 12 placas en la puerta del baño de la estación espacial, con el fin de que una placa recubierta en cada material probado se recolectara a los seis, 12 y 19 meses.</a:t>
              </a:r>
            </a:p>
            <a:p>
              <a:pPr algn="l"/>
              <a:endParaRPr lang="es-ES" sz="800" b="0" i="0" dirty="0">
                <a:solidFill>
                  <a:schemeClr val="bg1"/>
                </a:solidFill>
                <a:effectLst/>
                <a:latin typeface="Open Sans" panose="020B0606030504020204" pitchFamily="34" charset="0"/>
              </a:endParaRPr>
            </a:p>
            <a:p>
              <a:pPr algn="l"/>
              <a:r>
                <a:rPr lang="es-ES" sz="800" b="0" i="0" dirty="0">
                  <a:solidFill>
                    <a:schemeClr val="bg1"/>
                  </a:solidFill>
                  <a:effectLst/>
                  <a:latin typeface="Open Sans" panose="020B0606030504020204" pitchFamily="34" charset="0"/>
                </a:rPr>
                <a:t>En todos los lapsos de tiempo, los expertos comprobaron que el recubrimiento AGXX® tenía una cantidad significativamente menor de bacterias que las superficies recubiertas con plata y acero inoxidable. Estos datos son útiles para el desarrollo de tecnologías ideales para reducir el riesgo de daños biológicos a los equipos y equipos espaciales.</a:t>
              </a:r>
            </a:p>
            <a:p>
              <a:pPr algn="l"/>
              <a:endParaRPr lang="es-PE" sz="1000" dirty="0">
                <a:solidFill>
                  <a:schemeClr val="bg1"/>
                </a:solidFill>
              </a:endParaRPr>
            </a:p>
          </p:txBody>
        </p:sp>
        <p:sp>
          <p:nvSpPr>
            <p:cNvPr id="13" name="Rectángulo 12">
              <a:extLst>
                <a:ext uri="{FF2B5EF4-FFF2-40B4-BE49-F238E27FC236}">
                  <a16:creationId xmlns:a16="http://schemas.microsoft.com/office/drawing/2014/main" id="{FD77C22F-EF2F-D451-723D-887D12D64D7F}"/>
                </a:ext>
              </a:extLst>
            </p:cNvPr>
            <p:cNvSpPr/>
            <p:nvPr/>
          </p:nvSpPr>
          <p:spPr>
            <a:xfrm>
              <a:off x="2902590" y="2294200"/>
              <a:ext cx="914400"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E" dirty="0"/>
            </a:p>
          </p:txBody>
        </p:sp>
      </p:grpSp>
      <p:pic>
        <p:nvPicPr>
          <p:cNvPr id="4098" name="Picture 2" descr="Frontiers | The AGXX® Antimicrobial Coating Causes a Thiol-Specific  Oxidative Stress Response and Protein S-bacillithiolation in Staphylococcus  aureus">
            <a:extLst>
              <a:ext uri="{FF2B5EF4-FFF2-40B4-BE49-F238E27FC236}">
                <a16:creationId xmlns:a16="http://schemas.microsoft.com/office/drawing/2014/main" id="{58C8BEED-2086-F70B-A237-8E644D1898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7656" y="1497989"/>
            <a:ext cx="3252865" cy="38554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GXX: Beitrag der Oberflächentechnik zur Vermeidung von Biofilmen (Teil 2)">
            <a:extLst>
              <a:ext uri="{FF2B5EF4-FFF2-40B4-BE49-F238E27FC236}">
                <a16:creationId xmlns:a16="http://schemas.microsoft.com/office/drawing/2014/main" id="{5EFDD48A-78B3-BCF5-E95F-70D6C0AA34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99" r="3034"/>
          <a:stretch/>
        </p:blipFill>
        <p:spPr bwMode="auto">
          <a:xfrm>
            <a:off x="8606760" y="1513451"/>
            <a:ext cx="3548887" cy="385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421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220A0F-C9D4-4E39-49EA-8EA2403BF6E3}"/>
              </a:ext>
            </a:extLst>
          </p:cNvPr>
          <p:cNvPicPr>
            <a:picLocks noChangeAspect="1"/>
          </p:cNvPicPr>
          <p:nvPr/>
        </p:nvPicPr>
        <p:blipFill>
          <a:blip r:embed="rId2"/>
          <a:stretch>
            <a:fillRect/>
          </a:stretch>
        </p:blipFill>
        <p:spPr>
          <a:xfrm>
            <a:off x="0" y="206683"/>
            <a:ext cx="12192000" cy="6444633"/>
          </a:xfrm>
          <a:prstGeom prst="rect">
            <a:avLst/>
          </a:prstGeom>
        </p:spPr>
      </p:pic>
      <p:pic>
        <p:nvPicPr>
          <p:cNvPr id="3086" name="Picture 14" descr="Atacama Large Millimeter Array - Wikipedia, la enciclopedia libre">
            <a:extLst>
              <a:ext uri="{FF2B5EF4-FFF2-40B4-BE49-F238E27FC236}">
                <a16:creationId xmlns:a16="http://schemas.microsoft.com/office/drawing/2014/main" id="{FD8DE224-5DF3-C842-9FB7-7B17208142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3" r="5046"/>
          <a:stretch/>
        </p:blipFill>
        <p:spPr bwMode="auto">
          <a:xfrm>
            <a:off x="0" y="206682"/>
            <a:ext cx="12154459" cy="6444632"/>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6B377C18-D346-9AC7-48DD-7D9A6F7B9B99}"/>
              </a:ext>
            </a:extLst>
          </p:cNvPr>
          <p:cNvSpPr txBox="1"/>
          <p:nvPr/>
        </p:nvSpPr>
        <p:spPr>
          <a:xfrm>
            <a:off x="1581675" y="1497325"/>
            <a:ext cx="7904526" cy="1015663"/>
          </a:xfrm>
          <a:prstGeom prst="rect">
            <a:avLst/>
          </a:prstGeom>
          <a:noFill/>
        </p:spPr>
        <p:txBody>
          <a:bodyPr wrap="square">
            <a:spAutoFit/>
          </a:bodyPr>
          <a:lstStyle/>
          <a:p>
            <a:r>
              <a:rPr lang="es-PE" sz="6000" dirty="0">
                <a:solidFill>
                  <a:schemeClr val="bg1"/>
                </a:solidFill>
              </a:rPr>
              <a:t>I n v e s t i g a c i o n e s</a:t>
            </a:r>
          </a:p>
        </p:txBody>
      </p:sp>
      <p:sp>
        <p:nvSpPr>
          <p:cNvPr id="19" name="CuadroTexto 18">
            <a:extLst>
              <a:ext uri="{FF2B5EF4-FFF2-40B4-BE49-F238E27FC236}">
                <a16:creationId xmlns:a16="http://schemas.microsoft.com/office/drawing/2014/main" id="{98FBFF23-D589-212C-886B-298EA643856C}"/>
              </a:ext>
            </a:extLst>
          </p:cNvPr>
          <p:cNvSpPr txBox="1"/>
          <p:nvPr/>
        </p:nvSpPr>
        <p:spPr>
          <a:xfrm>
            <a:off x="1640677" y="2344085"/>
            <a:ext cx="3686331" cy="1892826"/>
          </a:xfrm>
          <a:prstGeom prst="rect">
            <a:avLst/>
          </a:prstGeom>
          <a:noFill/>
        </p:spPr>
        <p:txBody>
          <a:bodyPr wrap="square">
            <a:spAutoFit/>
          </a:bodyPr>
          <a:lstStyle/>
          <a:p>
            <a:pPr algn="just"/>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Durante la semana del 3 de agosto, los miembros de la tripulación a bordo de la Estación Espacial Internacional llevaron a cabo investigaciones científicas sobre sistemas de recuperación de agua, plasmas complejos y la física de las espumas húmedas. </a:t>
            </a:r>
          </a:p>
          <a:p>
            <a:pPr algn="just"/>
            <a:endPar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Ahora en su </a:t>
            </a:r>
            <a:r>
              <a:rPr lang="es-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vigésimo año </a:t>
            </a:r>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de presencia humana continua, la Estación Espacial tiene una plataforma para la investigación de larga duración en microgravedad y para aprender a vivir y trabajar en el espacio. </a:t>
            </a:r>
            <a:r>
              <a:rPr lang="es-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El Programa de Tripulación Comercial de la NASA, </a:t>
            </a:r>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nuevamente lanzando astronautas en cohetes y naves espaciales estadounidenses desde territorio americano, aumenta el tiempo disponible que tiene la tripulación </a:t>
            </a:r>
            <a:r>
              <a:rPr lang="es-ES" sz="900" dirty="0">
                <a:solidFill>
                  <a:schemeClr val="bg1"/>
                </a:solidFill>
                <a:latin typeface="Open Sans" panose="020B0606030504020204" pitchFamily="34" charset="0"/>
                <a:ea typeface="Open Sans" panose="020B0606030504020204" pitchFamily="34" charset="0"/>
                <a:cs typeface="Open Sans" panose="020B0606030504020204" pitchFamily="34" charset="0"/>
              </a:rPr>
              <a:t>para la ciencia </a:t>
            </a:r>
            <a:r>
              <a:rPr lang="es-ES" sz="9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en el laboratorio en órbita.</a:t>
            </a:r>
          </a:p>
        </p:txBody>
      </p:sp>
      <p:sp>
        <p:nvSpPr>
          <p:cNvPr id="20" name="CuadroTexto 19">
            <a:extLst>
              <a:ext uri="{FF2B5EF4-FFF2-40B4-BE49-F238E27FC236}">
                <a16:creationId xmlns:a16="http://schemas.microsoft.com/office/drawing/2014/main" id="{0E32688E-EF91-87CF-DF63-D1FA3C88AA72}"/>
              </a:ext>
            </a:extLst>
          </p:cNvPr>
          <p:cNvSpPr txBox="1"/>
          <p:nvPr/>
        </p:nvSpPr>
        <p:spPr>
          <a:xfrm>
            <a:off x="1640677" y="4186867"/>
            <a:ext cx="1588192" cy="338554"/>
          </a:xfrm>
          <a:prstGeom prst="rect">
            <a:avLst/>
          </a:prstGeom>
          <a:noFill/>
        </p:spPr>
        <p:txBody>
          <a:bodyPr wrap="none" rtlCol="0">
            <a:spAutoFit/>
          </a:bodyPr>
          <a:lstStyle/>
          <a:p>
            <a:r>
              <a:rPr lang="es-PE" sz="1600" dirty="0">
                <a:solidFill>
                  <a:schemeClr val="bg1"/>
                </a:solidFill>
              </a:rPr>
              <a:t>Descubrimientos</a:t>
            </a:r>
          </a:p>
        </p:txBody>
      </p:sp>
      <p:sp>
        <p:nvSpPr>
          <p:cNvPr id="21" name="CuadroTexto 20">
            <a:extLst>
              <a:ext uri="{FF2B5EF4-FFF2-40B4-BE49-F238E27FC236}">
                <a16:creationId xmlns:a16="http://schemas.microsoft.com/office/drawing/2014/main" id="{F98F898E-DE86-EAE1-E832-867C79A4CBBE}"/>
              </a:ext>
            </a:extLst>
          </p:cNvPr>
          <p:cNvSpPr txBox="1"/>
          <p:nvPr/>
        </p:nvSpPr>
        <p:spPr>
          <a:xfrm>
            <a:off x="3257339" y="4186867"/>
            <a:ext cx="1449179" cy="338554"/>
          </a:xfrm>
          <a:prstGeom prst="rect">
            <a:avLst/>
          </a:prstGeom>
          <a:noFill/>
        </p:spPr>
        <p:txBody>
          <a:bodyPr wrap="none" rtlCol="0">
            <a:spAutoFit/>
          </a:bodyPr>
          <a:lstStyle/>
          <a:p>
            <a:r>
              <a:rPr lang="es-PE" sz="1600" dirty="0">
                <a:solidFill>
                  <a:schemeClr val="bg1"/>
                </a:solidFill>
              </a:rPr>
              <a:t>Investigaciones</a:t>
            </a:r>
          </a:p>
        </p:txBody>
      </p:sp>
    </p:spTree>
    <p:extLst>
      <p:ext uri="{BB962C8B-B14F-4D97-AF65-F5344CB8AC3E}">
        <p14:creationId xmlns:p14="http://schemas.microsoft.com/office/powerpoint/2010/main" val="37833871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1977</Words>
  <Application>Microsoft Office PowerPoint</Application>
  <PresentationFormat>Panorámica</PresentationFormat>
  <Paragraphs>82</Paragraphs>
  <Slides>12</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MingLiU_HKSCS-ExtB</vt:lpstr>
      <vt:lpstr>-apple-system</vt:lpstr>
      <vt:lpstr>Arial</vt:lpstr>
      <vt:lpstr>Arimo</vt:lpstr>
      <vt:lpstr>Calibri</vt:lpstr>
      <vt:lpstr>Calibri Light</vt:lpstr>
      <vt:lpstr>Georgia</vt:lpstr>
      <vt:lpstr>Open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Augusto Salvador Gallegos</dc:creator>
  <cp:lastModifiedBy>Augusto Salvador Gallegos</cp:lastModifiedBy>
  <cp:revision>6</cp:revision>
  <dcterms:created xsi:type="dcterms:W3CDTF">2023-11-05T00:16:51Z</dcterms:created>
  <dcterms:modified xsi:type="dcterms:W3CDTF">2023-11-07T01:04:55Z</dcterms:modified>
</cp:coreProperties>
</file>